
<file path=[Content_Types].xml><?xml version="1.0" encoding="utf-8"?>
<Types xmlns="http://schemas.openxmlformats.org/package/2006/content-types">
  <Default Extension="png" ContentType="image/png"/>
  <Default Extension="mov" ContentType="video/quicktime"/>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56" r:id="rId2"/>
    <p:sldId id="271" r:id="rId3"/>
    <p:sldId id="272" r:id="rId4"/>
    <p:sldId id="273" r:id="rId5"/>
    <p:sldId id="274" r:id="rId6"/>
    <p:sldId id="257" r:id="rId7"/>
    <p:sldId id="264" r:id="rId8"/>
    <p:sldId id="263" r:id="rId9"/>
    <p:sldId id="258" r:id="rId10"/>
    <p:sldId id="270" r:id="rId11"/>
    <p:sldId id="269" r:id="rId12"/>
    <p:sldId id="267" r:id="rId13"/>
    <p:sldId id="276" r:id="rId14"/>
    <p:sldId id="278" r:id="rId15"/>
    <p:sldId id="277" r:id="rId16"/>
    <p:sldId id="279" r:id="rId17"/>
    <p:sldId id="280" r:id="rId18"/>
    <p:sldId id="290" r:id="rId19"/>
    <p:sldId id="281" r:id="rId20"/>
    <p:sldId id="282" r:id="rId21"/>
    <p:sldId id="283" r:id="rId22"/>
    <p:sldId id="285" r:id="rId23"/>
    <p:sldId id="286" r:id="rId24"/>
    <p:sldId id="287" r:id="rId25"/>
    <p:sldId id="275" r:id="rId26"/>
    <p:sldId id="288" r:id="rId27"/>
    <p:sldId id="289" r:id="rId2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604" y="64"/>
      </p:cViewPr>
      <p:guideLst>
        <p:guide orient="horz" pos="2160"/>
        <p:guide pos="2880"/>
      </p:guideLst>
    </p:cSldViewPr>
  </p:slideViewPr>
  <p:notesTextViewPr>
    <p:cViewPr>
      <p:scale>
        <a:sx n="1" d="1"/>
        <a:sy n="1" d="1"/>
      </p:scale>
      <p:origin x="0" y="0"/>
    </p:cViewPr>
  </p:notesTextViewPr>
  <p:notesViewPr>
    <p:cSldViewPr snapToGrid="0">
      <p:cViewPr varScale="1">
        <p:scale>
          <a:sx n="71" d="100"/>
          <a:sy n="71" d="100"/>
        </p:scale>
        <p:origin x="3029"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23E148-04F1-4D94-B982-D82F0EA6EE00}" type="doc">
      <dgm:prSet loTypeId="urn:microsoft.com/office/officeart/2005/8/layout/process2" loCatId="process" qsTypeId="urn:microsoft.com/office/officeart/2005/8/quickstyle/simple1" qsCatId="simple" csTypeId="urn:microsoft.com/office/officeart/2005/8/colors/accent1_2" csCatId="accent1" phldr="1"/>
      <dgm:spPr/>
    </dgm:pt>
    <dgm:pt modelId="{D50AD9C8-27D3-4817-B91F-0E1F9E62342D}">
      <dgm:prSet phldrT="[文本]" custT="1"/>
      <dgm:spPr/>
      <dgm:t>
        <a:bodyPr/>
        <a:lstStyle/>
        <a:p>
          <a:r>
            <a:rPr lang="en-US" altLang="zh-CN" sz="4000" dirty="0" smtClean="0"/>
            <a:t>PCA</a:t>
          </a:r>
          <a:endParaRPr lang="zh-CN" altLang="en-US" sz="4000" dirty="0"/>
        </a:p>
      </dgm:t>
    </dgm:pt>
    <dgm:pt modelId="{F3CE27A6-2074-40DB-942C-4CB46221C71C}" type="parTrans" cxnId="{04ECF774-656B-45B8-ADB1-FAB22E066A30}">
      <dgm:prSet/>
      <dgm:spPr/>
      <dgm:t>
        <a:bodyPr/>
        <a:lstStyle/>
        <a:p>
          <a:endParaRPr lang="zh-CN" altLang="en-US" sz="1100"/>
        </a:p>
      </dgm:t>
    </dgm:pt>
    <dgm:pt modelId="{A4899BEC-582A-47CF-9199-5B75E7D94344}" type="sibTrans" cxnId="{04ECF774-656B-45B8-ADB1-FAB22E066A30}">
      <dgm:prSet custT="1"/>
      <dgm:spPr/>
      <dgm:t>
        <a:bodyPr/>
        <a:lstStyle/>
        <a:p>
          <a:endParaRPr lang="zh-CN" altLang="en-US" sz="1400"/>
        </a:p>
      </dgm:t>
    </dgm:pt>
    <dgm:pt modelId="{76D8D106-246D-47E1-B04C-5AFD25DEFE34}">
      <dgm:prSet phldrT="[文本]" custT="1"/>
      <dgm:spPr/>
      <dgm:t>
        <a:bodyPr/>
        <a:lstStyle/>
        <a:p>
          <a:r>
            <a:rPr lang="en-US" altLang="zh-CN" sz="4000" dirty="0" smtClean="0"/>
            <a:t>ICA</a:t>
          </a:r>
          <a:endParaRPr lang="zh-CN" altLang="en-US" sz="4000" dirty="0"/>
        </a:p>
      </dgm:t>
    </dgm:pt>
    <dgm:pt modelId="{1C730A19-CDBF-4F00-8238-1EF5210996F8}" type="parTrans" cxnId="{CB503158-67E7-42EA-8C24-F486A03C58B1}">
      <dgm:prSet/>
      <dgm:spPr/>
      <dgm:t>
        <a:bodyPr/>
        <a:lstStyle/>
        <a:p>
          <a:endParaRPr lang="zh-CN" altLang="en-US" sz="1100"/>
        </a:p>
      </dgm:t>
    </dgm:pt>
    <dgm:pt modelId="{F2A1C4E0-C5B8-4EB8-BEA7-000EEE35580F}" type="sibTrans" cxnId="{CB503158-67E7-42EA-8C24-F486A03C58B1}">
      <dgm:prSet custT="1"/>
      <dgm:spPr/>
      <dgm:t>
        <a:bodyPr/>
        <a:lstStyle/>
        <a:p>
          <a:endParaRPr lang="zh-CN" altLang="en-US" sz="1400"/>
        </a:p>
      </dgm:t>
    </dgm:pt>
    <dgm:pt modelId="{BBEDE269-206A-4AAB-9E47-29E48DBA6EBC}" type="pres">
      <dgm:prSet presAssocID="{0823E148-04F1-4D94-B982-D82F0EA6EE00}" presName="linearFlow" presStyleCnt="0">
        <dgm:presLayoutVars>
          <dgm:resizeHandles val="exact"/>
        </dgm:presLayoutVars>
      </dgm:prSet>
      <dgm:spPr/>
    </dgm:pt>
    <dgm:pt modelId="{04578FD1-15A2-4F37-8419-157C6C80B7F2}" type="pres">
      <dgm:prSet presAssocID="{D50AD9C8-27D3-4817-B91F-0E1F9E62342D}" presName="node" presStyleLbl="node1" presStyleIdx="0" presStyleCnt="2" custScaleY="59589" custLinFactNeighborX="7607" custLinFactNeighborY="-1002">
        <dgm:presLayoutVars>
          <dgm:bulletEnabled val="1"/>
        </dgm:presLayoutVars>
      </dgm:prSet>
      <dgm:spPr/>
      <dgm:t>
        <a:bodyPr/>
        <a:lstStyle/>
        <a:p>
          <a:endParaRPr lang="zh-CN" altLang="en-US"/>
        </a:p>
      </dgm:t>
    </dgm:pt>
    <dgm:pt modelId="{DA21F399-9FD9-4EFA-8E45-70BEE5BC238D}" type="pres">
      <dgm:prSet presAssocID="{A4899BEC-582A-47CF-9199-5B75E7D94344}" presName="sibTrans" presStyleLbl="sibTrans2D1" presStyleIdx="0" presStyleCnt="1" custScaleY="61067"/>
      <dgm:spPr/>
      <dgm:t>
        <a:bodyPr/>
        <a:lstStyle/>
        <a:p>
          <a:endParaRPr lang="zh-CN" altLang="en-US"/>
        </a:p>
      </dgm:t>
    </dgm:pt>
    <dgm:pt modelId="{8DF77A01-63E5-429B-A75F-9433D8EAA803}" type="pres">
      <dgm:prSet presAssocID="{A4899BEC-582A-47CF-9199-5B75E7D94344}" presName="connectorText" presStyleLbl="sibTrans2D1" presStyleIdx="0" presStyleCnt="1"/>
      <dgm:spPr/>
      <dgm:t>
        <a:bodyPr/>
        <a:lstStyle/>
        <a:p>
          <a:endParaRPr lang="zh-CN" altLang="en-US"/>
        </a:p>
      </dgm:t>
    </dgm:pt>
    <dgm:pt modelId="{ED7F96B4-65BD-4C0A-A410-EF0F69AD1231}" type="pres">
      <dgm:prSet presAssocID="{76D8D106-246D-47E1-B04C-5AFD25DEFE34}" presName="node" presStyleLbl="node1" presStyleIdx="1" presStyleCnt="2" custScaleY="59589">
        <dgm:presLayoutVars>
          <dgm:bulletEnabled val="1"/>
        </dgm:presLayoutVars>
      </dgm:prSet>
      <dgm:spPr/>
      <dgm:t>
        <a:bodyPr/>
        <a:lstStyle/>
        <a:p>
          <a:endParaRPr lang="zh-CN" altLang="en-US"/>
        </a:p>
      </dgm:t>
    </dgm:pt>
  </dgm:ptLst>
  <dgm:cxnLst>
    <dgm:cxn modelId="{C0301B49-CBC5-42E3-B84B-E4C65583904C}" type="presOf" srcId="{D50AD9C8-27D3-4817-B91F-0E1F9E62342D}" destId="{04578FD1-15A2-4F37-8419-157C6C80B7F2}" srcOrd="0" destOrd="0" presId="urn:microsoft.com/office/officeart/2005/8/layout/process2"/>
    <dgm:cxn modelId="{64A1DB4B-AE2C-4069-A5D8-054F19DB7F38}" type="presOf" srcId="{A4899BEC-582A-47CF-9199-5B75E7D94344}" destId="{DA21F399-9FD9-4EFA-8E45-70BEE5BC238D}" srcOrd="0" destOrd="0" presId="urn:microsoft.com/office/officeart/2005/8/layout/process2"/>
    <dgm:cxn modelId="{3FA29544-C132-40B3-A90E-43A257435A4A}" type="presOf" srcId="{76D8D106-246D-47E1-B04C-5AFD25DEFE34}" destId="{ED7F96B4-65BD-4C0A-A410-EF0F69AD1231}" srcOrd="0" destOrd="0" presId="urn:microsoft.com/office/officeart/2005/8/layout/process2"/>
    <dgm:cxn modelId="{CB503158-67E7-42EA-8C24-F486A03C58B1}" srcId="{0823E148-04F1-4D94-B982-D82F0EA6EE00}" destId="{76D8D106-246D-47E1-B04C-5AFD25DEFE34}" srcOrd="1" destOrd="0" parTransId="{1C730A19-CDBF-4F00-8238-1EF5210996F8}" sibTransId="{F2A1C4E0-C5B8-4EB8-BEA7-000EEE35580F}"/>
    <dgm:cxn modelId="{04ECF774-656B-45B8-ADB1-FAB22E066A30}" srcId="{0823E148-04F1-4D94-B982-D82F0EA6EE00}" destId="{D50AD9C8-27D3-4817-B91F-0E1F9E62342D}" srcOrd="0" destOrd="0" parTransId="{F3CE27A6-2074-40DB-942C-4CB46221C71C}" sibTransId="{A4899BEC-582A-47CF-9199-5B75E7D94344}"/>
    <dgm:cxn modelId="{CC2AD163-D91A-4467-B7A0-30F3F1484800}" type="presOf" srcId="{0823E148-04F1-4D94-B982-D82F0EA6EE00}" destId="{BBEDE269-206A-4AAB-9E47-29E48DBA6EBC}" srcOrd="0" destOrd="0" presId="urn:microsoft.com/office/officeart/2005/8/layout/process2"/>
    <dgm:cxn modelId="{6F55E9C1-DB63-4A2B-897E-0B691D75A498}" type="presOf" srcId="{A4899BEC-582A-47CF-9199-5B75E7D94344}" destId="{8DF77A01-63E5-429B-A75F-9433D8EAA803}" srcOrd="1" destOrd="0" presId="urn:microsoft.com/office/officeart/2005/8/layout/process2"/>
    <dgm:cxn modelId="{5D843784-22BA-4FB3-9C59-AE49759517EA}" type="presParOf" srcId="{BBEDE269-206A-4AAB-9E47-29E48DBA6EBC}" destId="{04578FD1-15A2-4F37-8419-157C6C80B7F2}" srcOrd="0" destOrd="0" presId="urn:microsoft.com/office/officeart/2005/8/layout/process2"/>
    <dgm:cxn modelId="{5B0AB5E3-435E-4691-9B0C-2D7F0125D2DF}" type="presParOf" srcId="{BBEDE269-206A-4AAB-9E47-29E48DBA6EBC}" destId="{DA21F399-9FD9-4EFA-8E45-70BEE5BC238D}" srcOrd="1" destOrd="0" presId="urn:microsoft.com/office/officeart/2005/8/layout/process2"/>
    <dgm:cxn modelId="{52E4204F-1D41-4119-85BB-0E7335612222}" type="presParOf" srcId="{DA21F399-9FD9-4EFA-8E45-70BEE5BC238D}" destId="{8DF77A01-63E5-429B-A75F-9433D8EAA803}" srcOrd="0" destOrd="0" presId="urn:microsoft.com/office/officeart/2005/8/layout/process2"/>
    <dgm:cxn modelId="{EE32B447-CF33-4367-B436-602FF3782E8C}" type="presParOf" srcId="{BBEDE269-206A-4AAB-9E47-29E48DBA6EBC}" destId="{ED7F96B4-65BD-4C0A-A410-EF0F69AD1231}" srcOrd="2"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23E148-04F1-4D94-B982-D82F0EA6EE00}" type="doc">
      <dgm:prSet loTypeId="urn:microsoft.com/office/officeart/2005/8/layout/process2" loCatId="process" qsTypeId="urn:microsoft.com/office/officeart/2005/8/quickstyle/simple1" qsCatId="simple" csTypeId="urn:microsoft.com/office/officeart/2005/8/colors/accent1_2" csCatId="accent1" phldr="1"/>
      <dgm:spPr/>
    </dgm:pt>
    <dgm:pt modelId="{D50AD9C8-27D3-4817-B91F-0E1F9E62342D}">
      <dgm:prSet phldrT="[文本]" custT="1"/>
      <dgm:spPr/>
      <dgm:t>
        <a:bodyPr/>
        <a:lstStyle/>
        <a:p>
          <a:r>
            <a:rPr lang="en-US" altLang="zh-CN" sz="4000" dirty="0" smtClean="0"/>
            <a:t>PCA</a:t>
          </a:r>
          <a:endParaRPr lang="zh-CN" altLang="en-US" sz="4000" dirty="0"/>
        </a:p>
      </dgm:t>
    </dgm:pt>
    <dgm:pt modelId="{F3CE27A6-2074-40DB-942C-4CB46221C71C}" type="parTrans" cxnId="{04ECF774-656B-45B8-ADB1-FAB22E066A30}">
      <dgm:prSet/>
      <dgm:spPr/>
      <dgm:t>
        <a:bodyPr/>
        <a:lstStyle/>
        <a:p>
          <a:endParaRPr lang="zh-CN" altLang="en-US" sz="1100"/>
        </a:p>
      </dgm:t>
    </dgm:pt>
    <dgm:pt modelId="{A4899BEC-582A-47CF-9199-5B75E7D94344}" type="sibTrans" cxnId="{04ECF774-656B-45B8-ADB1-FAB22E066A30}">
      <dgm:prSet custT="1"/>
      <dgm:spPr/>
      <dgm:t>
        <a:bodyPr/>
        <a:lstStyle/>
        <a:p>
          <a:endParaRPr lang="zh-CN" altLang="en-US" sz="1400"/>
        </a:p>
      </dgm:t>
    </dgm:pt>
    <dgm:pt modelId="{76D8D106-246D-47E1-B04C-5AFD25DEFE34}">
      <dgm:prSet phldrT="[文本]" custT="1"/>
      <dgm:spPr/>
      <dgm:t>
        <a:bodyPr/>
        <a:lstStyle/>
        <a:p>
          <a:r>
            <a:rPr lang="en-US" altLang="zh-CN" sz="4000" dirty="0" smtClean="0"/>
            <a:t>ICA</a:t>
          </a:r>
          <a:endParaRPr lang="zh-CN" altLang="en-US" sz="4000" dirty="0"/>
        </a:p>
      </dgm:t>
    </dgm:pt>
    <dgm:pt modelId="{1C730A19-CDBF-4F00-8238-1EF5210996F8}" type="parTrans" cxnId="{CB503158-67E7-42EA-8C24-F486A03C58B1}">
      <dgm:prSet/>
      <dgm:spPr/>
      <dgm:t>
        <a:bodyPr/>
        <a:lstStyle/>
        <a:p>
          <a:endParaRPr lang="zh-CN" altLang="en-US" sz="1100"/>
        </a:p>
      </dgm:t>
    </dgm:pt>
    <dgm:pt modelId="{F2A1C4E0-C5B8-4EB8-BEA7-000EEE35580F}" type="sibTrans" cxnId="{CB503158-67E7-42EA-8C24-F486A03C58B1}">
      <dgm:prSet custT="1"/>
      <dgm:spPr/>
      <dgm:t>
        <a:bodyPr/>
        <a:lstStyle/>
        <a:p>
          <a:endParaRPr lang="zh-CN" altLang="en-US" sz="1400"/>
        </a:p>
      </dgm:t>
    </dgm:pt>
    <dgm:pt modelId="{BBEDE269-206A-4AAB-9E47-29E48DBA6EBC}" type="pres">
      <dgm:prSet presAssocID="{0823E148-04F1-4D94-B982-D82F0EA6EE00}" presName="linearFlow" presStyleCnt="0">
        <dgm:presLayoutVars>
          <dgm:resizeHandles val="exact"/>
        </dgm:presLayoutVars>
      </dgm:prSet>
      <dgm:spPr/>
    </dgm:pt>
    <dgm:pt modelId="{04578FD1-15A2-4F37-8419-157C6C80B7F2}" type="pres">
      <dgm:prSet presAssocID="{D50AD9C8-27D3-4817-B91F-0E1F9E62342D}" presName="node" presStyleLbl="node1" presStyleIdx="0" presStyleCnt="2" custScaleY="59589" custLinFactNeighborX="7607" custLinFactNeighborY="-1002">
        <dgm:presLayoutVars>
          <dgm:bulletEnabled val="1"/>
        </dgm:presLayoutVars>
      </dgm:prSet>
      <dgm:spPr/>
      <dgm:t>
        <a:bodyPr/>
        <a:lstStyle/>
        <a:p>
          <a:endParaRPr lang="zh-CN" altLang="en-US"/>
        </a:p>
      </dgm:t>
    </dgm:pt>
    <dgm:pt modelId="{DA21F399-9FD9-4EFA-8E45-70BEE5BC238D}" type="pres">
      <dgm:prSet presAssocID="{A4899BEC-582A-47CF-9199-5B75E7D94344}" presName="sibTrans" presStyleLbl="sibTrans2D1" presStyleIdx="0" presStyleCnt="1" custScaleY="61067"/>
      <dgm:spPr/>
      <dgm:t>
        <a:bodyPr/>
        <a:lstStyle/>
        <a:p>
          <a:endParaRPr lang="zh-CN" altLang="en-US"/>
        </a:p>
      </dgm:t>
    </dgm:pt>
    <dgm:pt modelId="{8DF77A01-63E5-429B-A75F-9433D8EAA803}" type="pres">
      <dgm:prSet presAssocID="{A4899BEC-582A-47CF-9199-5B75E7D94344}" presName="connectorText" presStyleLbl="sibTrans2D1" presStyleIdx="0" presStyleCnt="1"/>
      <dgm:spPr/>
      <dgm:t>
        <a:bodyPr/>
        <a:lstStyle/>
        <a:p>
          <a:endParaRPr lang="zh-CN" altLang="en-US"/>
        </a:p>
      </dgm:t>
    </dgm:pt>
    <dgm:pt modelId="{ED7F96B4-65BD-4C0A-A410-EF0F69AD1231}" type="pres">
      <dgm:prSet presAssocID="{76D8D106-246D-47E1-B04C-5AFD25DEFE34}" presName="node" presStyleLbl="node1" presStyleIdx="1" presStyleCnt="2" custScaleY="59589">
        <dgm:presLayoutVars>
          <dgm:bulletEnabled val="1"/>
        </dgm:presLayoutVars>
      </dgm:prSet>
      <dgm:spPr/>
      <dgm:t>
        <a:bodyPr/>
        <a:lstStyle/>
        <a:p>
          <a:endParaRPr lang="zh-CN" altLang="en-US"/>
        </a:p>
      </dgm:t>
    </dgm:pt>
  </dgm:ptLst>
  <dgm:cxnLst>
    <dgm:cxn modelId="{7B1D7DAB-7E21-4EDE-A354-9810E5A62BC7}" type="presOf" srcId="{76D8D106-246D-47E1-B04C-5AFD25DEFE34}" destId="{ED7F96B4-65BD-4C0A-A410-EF0F69AD1231}" srcOrd="0" destOrd="0" presId="urn:microsoft.com/office/officeart/2005/8/layout/process2"/>
    <dgm:cxn modelId="{ACB6C221-BB57-423C-ABDE-F68EEC3486CC}" type="presOf" srcId="{D50AD9C8-27D3-4817-B91F-0E1F9E62342D}" destId="{04578FD1-15A2-4F37-8419-157C6C80B7F2}" srcOrd="0" destOrd="0" presId="urn:microsoft.com/office/officeart/2005/8/layout/process2"/>
    <dgm:cxn modelId="{4815F08E-1CBC-48F6-BDC8-4497393D8B66}" type="presOf" srcId="{A4899BEC-582A-47CF-9199-5B75E7D94344}" destId="{DA21F399-9FD9-4EFA-8E45-70BEE5BC238D}" srcOrd="0" destOrd="0" presId="urn:microsoft.com/office/officeart/2005/8/layout/process2"/>
    <dgm:cxn modelId="{5594103C-1914-45BE-8261-1A80111FB5B1}" type="presOf" srcId="{0823E148-04F1-4D94-B982-D82F0EA6EE00}" destId="{BBEDE269-206A-4AAB-9E47-29E48DBA6EBC}" srcOrd="0" destOrd="0" presId="urn:microsoft.com/office/officeart/2005/8/layout/process2"/>
    <dgm:cxn modelId="{CB503158-67E7-42EA-8C24-F486A03C58B1}" srcId="{0823E148-04F1-4D94-B982-D82F0EA6EE00}" destId="{76D8D106-246D-47E1-B04C-5AFD25DEFE34}" srcOrd="1" destOrd="0" parTransId="{1C730A19-CDBF-4F00-8238-1EF5210996F8}" sibTransId="{F2A1C4E0-C5B8-4EB8-BEA7-000EEE35580F}"/>
    <dgm:cxn modelId="{04ECF774-656B-45B8-ADB1-FAB22E066A30}" srcId="{0823E148-04F1-4D94-B982-D82F0EA6EE00}" destId="{D50AD9C8-27D3-4817-B91F-0E1F9E62342D}" srcOrd="0" destOrd="0" parTransId="{F3CE27A6-2074-40DB-942C-4CB46221C71C}" sibTransId="{A4899BEC-582A-47CF-9199-5B75E7D94344}"/>
    <dgm:cxn modelId="{442B6970-09C5-4222-99C0-0743D23D159E}" type="presOf" srcId="{A4899BEC-582A-47CF-9199-5B75E7D94344}" destId="{8DF77A01-63E5-429B-A75F-9433D8EAA803}" srcOrd="1" destOrd="0" presId="urn:microsoft.com/office/officeart/2005/8/layout/process2"/>
    <dgm:cxn modelId="{8F045DF4-F0FF-404F-BF4C-5BCA43B658BD}" type="presParOf" srcId="{BBEDE269-206A-4AAB-9E47-29E48DBA6EBC}" destId="{04578FD1-15A2-4F37-8419-157C6C80B7F2}" srcOrd="0" destOrd="0" presId="urn:microsoft.com/office/officeart/2005/8/layout/process2"/>
    <dgm:cxn modelId="{8EAD99AB-4FA8-4AB0-9C12-AC6B14108033}" type="presParOf" srcId="{BBEDE269-206A-4AAB-9E47-29E48DBA6EBC}" destId="{DA21F399-9FD9-4EFA-8E45-70BEE5BC238D}" srcOrd="1" destOrd="0" presId="urn:microsoft.com/office/officeart/2005/8/layout/process2"/>
    <dgm:cxn modelId="{9C02AE08-3670-4146-B8B5-1A0191C0A425}" type="presParOf" srcId="{DA21F399-9FD9-4EFA-8E45-70BEE5BC238D}" destId="{8DF77A01-63E5-429B-A75F-9433D8EAA803}" srcOrd="0" destOrd="0" presId="urn:microsoft.com/office/officeart/2005/8/layout/process2"/>
    <dgm:cxn modelId="{28A6AFD4-2940-4F00-A796-151FB88C86B6}" type="presParOf" srcId="{BBEDE269-206A-4AAB-9E47-29E48DBA6EBC}" destId="{ED7F96B4-65BD-4C0A-A410-EF0F69AD1231}" srcOrd="2"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578FD1-15A2-4F37-8419-157C6C80B7F2}">
      <dsp:nvSpPr>
        <dsp:cNvPr id="0" name=""/>
        <dsp:cNvSpPr/>
      </dsp:nvSpPr>
      <dsp:spPr>
        <a:xfrm>
          <a:off x="0" y="0"/>
          <a:ext cx="1582519" cy="14113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altLang="zh-CN" sz="4000" kern="1200" dirty="0" smtClean="0"/>
            <a:t>PCA</a:t>
          </a:r>
          <a:endParaRPr lang="zh-CN" altLang="en-US" sz="4000" kern="1200" dirty="0"/>
        </a:p>
      </dsp:txBody>
      <dsp:txXfrm>
        <a:off x="41338" y="41338"/>
        <a:ext cx="1499843" cy="1328696"/>
      </dsp:txXfrm>
    </dsp:sp>
    <dsp:sp modelId="{DA21F399-9FD9-4EFA-8E45-70BEE5BC238D}">
      <dsp:nvSpPr>
        <dsp:cNvPr id="0" name=""/>
        <dsp:cNvSpPr/>
      </dsp:nvSpPr>
      <dsp:spPr>
        <a:xfrm rot="5400000">
          <a:off x="346816" y="1678528"/>
          <a:ext cx="888886" cy="6508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rot="-5400000">
        <a:off x="595998" y="1559521"/>
        <a:ext cx="390522" cy="693625"/>
      </dsp:txXfrm>
    </dsp:sp>
    <dsp:sp modelId="{ED7F96B4-65BD-4C0A-A410-EF0F69AD1231}">
      <dsp:nvSpPr>
        <dsp:cNvPr id="0" name=""/>
        <dsp:cNvSpPr/>
      </dsp:nvSpPr>
      <dsp:spPr>
        <a:xfrm>
          <a:off x="0" y="2596555"/>
          <a:ext cx="1582519" cy="14113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altLang="zh-CN" sz="4000" kern="1200" dirty="0" smtClean="0"/>
            <a:t>ICA</a:t>
          </a:r>
          <a:endParaRPr lang="zh-CN" altLang="en-US" sz="4000" kern="1200" dirty="0"/>
        </a:p>
      </dsp:txBody>
      <dsp:txXfrm>
        <a:off x="41338" y="2637893"/>
        <a:ext cx="1499843" cy="13286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578FD1-15A2-4F37-8419-157C6C80B7F2}">
      <dsp:nvSpPr>
        <dsp:cNvPr id="0" name=""/>
        <dsp:cNvSpPr/>
      </dsp:nvSpPr>
      <dsp:spPr>
        <a:xfrm>
          <a:off x="0" y="0"/>
          <a:ext cx="1582519" cy="14113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altLang="zh-CN" sz="4000" kern="1200" dirty="0" smtClean="0"/>
            <a:t>PCA</a:t>
          </a:r>
          <a:endParaRPr lang="zh-CN" altLang="en-US" sz="4000" kern="1200" dirty="0"/>
        </a:p>
      </dsp:txBody>
      <dsp:txXfrm>
        <a:off x="41338" y="41338"/>
        <a:ext cx="1499843" cy="1328696"/>
      </dsp:txXfrm>
    </dsp:sp>
    <dsp:sp modelId="{DA21F399-9FD9-4EFA-8E45-70BEE5BC238D}">
      <dsp:nvSpPr>
        <dsp:cNvPr id="0" name=""/>
        <dsp:cNvSpPr/>
      </dsp:nvSpPr>
      <dsp:spPr>
        <a:xfrm rot="5400000">
          <a:off x="346816" y="1678528"/>
          <a:ext cx="888886" cy="6508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rot="-5400000">
        <a:off x="595998" y="1559521"/>
        <a:ext cx="390522" cy="693625"/>
      </dsp:txXfrm>
    </dsp:sp>
    <dsp:sp modelId="{ED7F96B4-65BD-4C0A-A410-EF0F69AD1231}">
      <dsp:nvSpPr>
        <dsp:cNvPr id="0" name=""/>
        <dsp:cNvSpPr/>
      </dsp:nvSpPr>
      <dsp:spPr>
        <a:xfrm>
          <a:off x="0" y="2596555"/>
          <a:ext cx="1582519" cy="14113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altLang="zh-CN" sz="4000" kern="1200" dirty="0" smtClean="0"/>
            <a:t>ICA</a:t>
          </a:r>
          <a:endParaRPr lang="zh-CN" altLang="en-US" sz="4000" kern="1200" dirty="0"/>
        </a:p>
      </dsp:txBody>
      <dsp:txXfrm>
        <a:off x="41338" y="2637893"/>
        <a:ext cx="1499843" cy="1328696"/>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95528F-35A8-4C6F-9E68-363032D6E7EE}" type="datetimeFigureOut">
              <a:rPr lang="zh-CN" altLang="en-US" smtClean="0"/>
              <a:pPr/>
              <a:t>2015/4/7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D439A8-726B-42C8-8D5E-EACF7828CC12}" type="slidenum">
              <a:rPr lang="zh-CN" altLang="en-US" smtClean="0"/>
              <a:pPr/>
              <a:t>‹#›</a:t>
            </a:fld>
            <a:endParaRPr lang="zh-CN" altLang="en-US"/>
          </a:p>
        </p:txBody>
      </p:sp>
    </p:spTree>
    <p:extLst>
      <p:ext uri="{BB962C8B-B14F-4D97-AF65-F5344CB8AC3E}">
        <p14:creationId xmlns:p14="http://schemas.microsoft.com/office/powerpoint/2010/main" val="9046179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0146CA8D-DBAA-4EC4-82A2-9C0C7C94FA41}" type="slidenum">
              <a:rPr lang="en-US" altLang="en-US" smtClean="0"/>
              <a:pPr fontAlgn="base">
                <a:spcBef>
                  <a:spcPct val="0"/>
                </a:spcBef>
                <a:spcAft>
                  <a:spcPct val="0"/>
                </a:spcAft>
              </a:pPr>
              <a:t>3</a:t>
            </a:fld>
            <a:endParaRPr lang="en-US" altLang="en-US" smtClean="0"/>
          </a:p>
        </p:txBody>
      </p:sp>
    </p:spTree>
    <p:extLst>
      <p:ext uri="{BB962C8B-B14F-4D97-AF65-F5344CB8AC3E}">
        <p14:creationId xmlns:p14="http://schemas.microsoft.com/office/powerpoint/2010/main" val="27783193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Strong correlation between AUROC and activation count</a:t>
            </a:r>
            <a:endParaRPr lang="en-US" dirty="0"/>
          </a:p>
        </p:txBody>
      </p:sp>
      <p:sp>
        <p:nvSpPr>
          <p:cNvPr id="4" name="Slide Number Placeholder 3"/>
          <p:cNvSpPr>
            <a:spLocks noGrp="1"/>
          </p:cNvSpPr>
          <p:nvPr>
            <p:ph type="sldNum" sz="quarter" idx="10"/>
          </p:nvPr>
        </p:nvSpPr>
        <p:spPr/>
        <p:txBody>
          <a:bodyPr/>
          <a:lstStyle/>
          <a:p>
            <a:fld id="{5257A5EE-91EB-4A40-B95D-BBE6B6D28B3F}" type="slidenum">
              <a:rPr lang="en-US" smtClean="0"/>
              <a:pPr/>
              <a:t>23</a:t>
            </a:fld>
            <a:endParaRPr lang="en-US"/>
          </a:p>
        </p:txBody>
      </p:sp>
    </p:spTree>
    <p:extLst>
      <p:ext uri="{BB962C8B-B14F-4D97-AF65-F5344CB8AC3E}">
        <p14:creationId xmlns:p14="http://schemas.microsoft.com/office/powerpoint/2010/main" val="385336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257A5EE-91EB-4A40-B95D-BBE6B6D28B3F}" type="slidenum">
              <a:rPr lang="en-US" smtClean="0"/>
              <a:pPr/>
              <a:t>24</a:t>
            </a:fld>
            <a:endParaRPr lang="en-US"/>
          </a:p>
        </p:txBody>
      </p:sp>
    </p:spTree>
    <p:extLst>
      <p:ext uri="{BB962C8B-B14F-4D97-AF65-F5344CB8AC3E}">
        <p14:creationId xmlns:p14="http://schemas.microsoft.com/office/powerpoint/2010/main" val="1286413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lphaUcPeriod"/>
            </a:pPr>
            <a:r>
              <a:rPr lang="en-US" sz="1200" kern="1200" dirty="0" smtClean="0">
                <a:solidFill>
                  <a:schemeClr val="tx1"/>
                </a:solidFill>
                <a:latin typeface="+mn-lt"/>
                <a:ea typeface="+mn-ea"/>
                <a:cs typeface="+mn-cs"/>
              </a:rPr>
              <a:t>All attributes sorted WK from SWS during PRE or POST except L1 during PRE and L3 during POST</a:t>
            </a:r>
          </a:p>
          <a:p>
            <a:pPr marL="228600" indent="-228600">
              <a:buAutoNum type="alphaUcPeriod"/>
            </a:pPr>
            <a:r>
              <a:rPr lang="en-US" sz="1200" kern="1200" dirty="0" smtClean="0">
                <a:solidFill>
                  <a:schemeClr val="tx1"/>
                </a:solidFill>
                <a:latin typeface="+mn-lt"/>
                <a:ea typeface="+mn-ea"/>
                <a:cs typeface="+mn-cs"/>
              </a:rPr>
              <a:t> WK was significantly different during REM during PRE (12 attributes) and POST (11 attributes). </a:t>
            </a:r>
          </a:p>
          <a:p>
            <a:pPr marL="228600" indent="-228600">
              <a:buAutoNum type="alphaUcPeriod"/>
            </a:pPr>
            <a:r>
              <a:rPr lang="en-US" sz="1200" kern="1200" dirty="0" smtClean="0">
                <a:solidFill>
                  <a:schemeClr val="tx1"/>
                </a:solidFill>
                <a:latin typeface="+mn-lt"/>
                <a:ea typeface="+mn-ea"/>
                <a:cs typeface="+mn-cs"/>
              </a:rPr>
              <a:t> SWS was significantly different from REM during POST (10 attributes) but no attribute could sort SWS and REM during PRE</a:t>
            </a:r>
          </a:p>
          <a:p>
            <a:pPr marL="228600" indent="-228600">
              <a:buAutoNum type="alphaUcPeriod"/>
            </a:pPr>
            <a:r>
              <a:rPr lang="en-US" sz="1200" kern="1200" dirty="0" smtClean="0">
                <a:solidFill>
                  <a:schemeClr val="tx1"/>
                </a:solidFill>
                <a:latin typeface="+mn-lt"/>
                <a:ea typeface="+mn-ea"/>
                <a:cs typeface="+mn-cs"/>
              </a:rPr>
              <a:t> Only one attribute was capable of sorting PRE from EXP within WK, but 12 attributes could separate PRE and POST within WKE. PRE SWS could be sorted from POST SWS and PRE REM could be sorted from POST REM using any of the attributes studied</a:t>
            </a:r>
            <a:endParaRPr lang="en-US" dirty="0"/>
          </a:p>
        </p:txBody>
      </p:sp>
      <p:sp>
        <p:nvSpPr>
          <p:cNvPr id="4" name="Slide Number Placeholder 3"/>
          <p:cNvSpPr>
            <a:spLocks noGrp="1"/>
          </p:cNvSpPr>
          <p:nvPr>
            <p:ph type="sldNum" sz="quarter" idx="10"/>
          </p:nvPr>
        </p:nvSpPr>
        <p:spPr/>
        <p:txBody>
          <a:bodyPr/>
          <a:lstStyle/>
          <a:p>
            <a:fld id="{5257A5EE-91EB-4A40-B95D-BBE6B6D28B3F}" type="slidenum">
              <a:rPr lang="en-US" smtClean="0"/>
              <a:pPr/>
              <a:t>27</a:t>
            </a:fld>
            <a:endParaRPr lang="en-US"/>
          </a:p>
        </p:txBody>
      </p:sp>
    </p:spTree>
    <p:extLst>
      <p:ext uri="{BB962C8B-B14F-4D97-AF65-F5344CB8AC3E}">
        <p14:creationId xmlns:p14="http://schemas.microsoft.com/office/powerpoint/2010/main" val="3213894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Directed and allows self loops</a:t>
            </a:r>
            <a:endParaRPr lang="en-US" dirty="0"/>
          </a:p>
        </p:txBody>
      </p:sp>
      <p:sp>
        <p:nvSpPr>
          <p:cNvPr id="4" name="Slide Number Placeholder 3"/>
          <p:cNvSpPr>
            <a:spLocks noGrp="1"/>
          </p:cNvSpPr>
          <p:nvPr>
            <p:ph type="sldNum" sz="quarter" idx="10"/>
          </p:nvPr>
        </p:nvSpPr>
        <p:spPr/>
        <p:txBody>
          <a:bodyPr/>
          <a:lstStyle/>
          <a:p>
            <a:fld id="{5257A5EE-91EB-4A40-B95D-BBE6B6D28B3F}" type="slidenum">
              <a:rPr lang="en-US" smtClean="0"/>
              <a:pPr/>
              <a:t>13</a:t>
            </a:fld>
            <a:endParaRPr lang="en-US"/>
          </a:p>
        </p:txBody>
      </p:sp>
    </p:spTree>
    <p:extLst>
      <p:ext uri="{BB962C8B-B14F-4D97-AF65-F5344CB8AC3E}">
        <p14:creationId xmlns:p14="http://schemas.microsoft.com/office/powerpoint/2010/main" val="2413900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Define</a:t>
            </a:r>
            <a:r>
              <a:rPr lang="en-US" baseline="0" dirty="0" smtClean="0"/>
              <a:t> and translate into neuroscience</a:t>
            </a:r>
          </a:p>
          <a:p>
            <a:r>
              <a:rPr lang="en-US" baseline="0" dirty="0" smtClean="0"/>
              <a:t>LSC: largest </a:t>
            </a:r>
            <a:r>
              <a:rPr lang="en-US" baseline="0" dirty="0" err="1" smtClean="0"/>
              <a:t>subgraph</a:t>
            </a:r>
            <a:endParaRPr lang="en-US" baseline="0" dirty="0" smtClean="0"/>
          </a:p>
          <a:p>
            <a:r>
              <a:rPr lang="en-US" baseline="0" dirty="0" smtClean="0"/>
              <a:t>ATD: mean number of edges pointing to or departing from a node, across nodes</a:t>
            </a:r>
          </a:p>
          <a:p>
            <a:r>
              <a:rPr lang="en-US" baseline="0" dirty="0" smtClean="0"/>
              <a:t>Density: percent of possible edges that really exist</a:t>
            </a:r>
          </a:p>
          <a:p>
            <a:r>
              <a:rPr lang="en-US" baseline="0" dirty="0" smtClean="0"/>
              <a:t>Diameter: length of shortest path between node pairs</a:t>
            </a:r>
          </a:p>
          <a:p>
            <a:r>
              <a:rPr lang="en-US" baseline="0" dirty="0" smtClean="0"/>
              <a:t>Clustering coefficient: degree to which nodes in a graph tend to cluster together. average across nodes of the percentage of real edges between the neighbor nodes of a node over the total possible edges between these neighbors </a:t>
            </a:r>
            <a:endParaRPr lang="en-US" dirty="0"/>
          </a:p>
        </p:txBody>
      </p:sp>
      <p:sp>
        <p:nvSpPr>
          <p:cNvPr id="4" name="Slide Number Placeholder 3"/>
          <p:cNvSpPr>
            <a:spLocks noGrp="1"/>
          </p:cNvSpPr>
          <p:nvPr>
            <p:ph type="sldNum" sz="quarter" idx="10"/>
          </p:nvPr>
        </p:nvSpPr>
        <p:spPr/>
        <p:txBody>
          <a:bodyPr/>
          <a:lstStyle/>
          <a:p>
            <a:fld id="{5257A5EE-91EB-4A40-B95D-BBE6B6D28B3F}" type="slidenum">
              <a:rPr lang="en-US" smtClean="0"/>
              <a:pPr/>
              <a:t>14</a:t>
            </a:fld>
            <a:endParaRPr lang="en-US"/>
          </a:p>
        </p:txBody>
      </p:sp>
    </p:spTree>
    <p:extLst>
      <p:ext uri="{BB962C8B-B14F-4D97-AF65-F5344CB8AC3E}">
        <p14:creationId xmlns:p14="http://schemas.microsoft.com/office/powerpoint/2010/main" val="1223854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graphs are shaped by maximum IAI</a:t>
            </a:r>
            <a:r>
              <a:rPr lang="en-US" baseline="0" dirty="0" smtClean="0"/>
              <a:t> and number of activations per graph (i.e. activation count)</a:t>
            </a:r>
          </a:p>
          <a:p>
            <a:r>
              <a:rPr lang="en-US" baseline="0" dirty="0" smtClean="0"/>
              <a:t>Idea: what defines a consecutive activation? How should we limit an epoch?</a:t>
            </a:r>
            <a:endParaRPr lang="en-US" dirty="0"/>
          </a:p>
        </p:txBody>
      </p:sp>
      <p:sp>
        <p:nvSpPr>
          <p:cNvPr id="4" name="Slide Number Placeholder 3"/>
          <p:cNvSpPr>
            <a:spLocks noGrp="1"/>
          </p:cNvSpPr>
          <p:nvPr>
            <p:ph type="sldNum" sz="quarter" idx="10"/>
          </p:nvPr>
        </p:nvSpPr>
        <p:spPr/>
        <p:txBody>
          <a:bodyPr/>
          <a:lstStyle/>
          <a:p>
            <a:fld id="{5257A5EE-91EB-4A40-B95D-BBE6B6D28B3F}" type="slidenum">
              <a:rPr lang="en-US" smtClean="0"/>
              <a:pPr/>
              <a:t>15</a:t>
            </a:fld>
            <a:endParaRPr lang="en-US"/>
          </a:p>
        </p:txBody>
      </p:sp>
    </p:spTree>
    <p:extLst>
      <p:ext uri="{BB962C8B-B14F-4D97-AF65-F5344CB8AC3E}">
        <p14:creationId xmlns:p14="http://schemas.microsoft.com/office/powerpoint/2010/main" val="4271869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Fixed</a:t>
            </a:r>
            <a:r>
              <a:rPr lang="en-US" baseline="0" dirty="0" smtClean="0"/>
              <a:t> number of assembly activations per graph to control for the variability in the graph attributes (across periods that they evaluated)</a:t>
            </a:r>
            <a:endParaRPr lang="en-US" dirty="0"/>
          </a:p>
        </p:txBody>
      </p:sp>
      <p:sp>
        <p:nvSpPr>
          <p:cNvPr id="4" name="Slide Number Placeholder 3"/>
          <p:cNvSpPr>
            <a:spLocks noGrp="1"/>
          </p:cNvSpPr>
          <p:nvPr>
            <p:ph type="sldNum" sz="quarter" idx="10"/>
          </p:nvPr>
        </p:nvSpPr>
        <p:spPr/>
        <p:txBody>
          <a:bodyPr/>
          <a:lstStyle/>
          <a:p>
            <a:fld id="{5257A5EE-91EB-4A40-B95D-BBE6B6D28B3F}" type="slidenum">
              <a:rPr lang="en-US" smtClean="0"/>
              <a:pPr/>
              <a:t>16</a:t>
            </a:fld>
            <a:endParaRPr lang="en-US"/>
          </a:p>
        </p:txBody>
      </p:sp>
    </p:spTree>
    <p:extLst>
      <p:ext uri="{BB962C8B-B14F-4D97-AF65-F5344CB8AC3E}">
        <p14:creationId xmlns:p14="http://schemas.microsoft.com/office/powerpoint/2010/main" val="22130182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Color</a:t>
            </a:r>
            <a:r>
              <a:rPr lang="en-US" baseline="0" dirty="0" smtClean="0"/>
              <a:t> bar: 0-1 represent the median AUROC of 50 classifications made for 20 random graphs from each of the periods for comparison. Dark blue: impossible to classify, could not obtain the minimum 20 graphs necessary.</a:t>
            </a:r>
            <a:endParaRPr lang="en-US" dirty="0"/>
          </a:p>
        </p:txBody>
      </p:sp>
      <p:sp>
        <p:nvSpPr>
          <p:cNvPr id="4" name="Slide Number Placeholder 3"/>
          <p:cNvSpPr>
            <a:spLocks noGrp="1"/>
          </p:cNvSpPr>
          <p:nvPr>
            <p:ph type="sldNum" sz="quarter" idx="10"/>
          </p:nvPr>
        </p:nvSpPr>
        <p:spPr/>
        <p:txBody>
          <a:bodyPr/>
          <a:lstStyle/>
          <a:p>
            <a:fld id="{5257A5EE-91EB-4A40-B95D-BBE6B6D28B3F}" type="slidenum">
              <a:rPr lang="en-US" smtClean="0"/>
              <a:pPr/>
              <a:t>19</a:t>
            </a:fld>
            <a:endParaRPr lang="en-US"/>
          </a:p>
        </p:txBody>
      </p:sp>
    </p:spTree>
    <p:extLst>
      <p:ext uri="{BB962C8B-B14F-4D97-AF65-F5344CB8AC3E}">
        <p14:creationId xmlns:p14="http://schemas.microsoft.com/office/powerpoint/2010/main" val="2560119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Histograms of the median AUROC values for 50 classifications made for 20 random graphs from each of the experimental periods</a:t>
            </a:r>
            <a:r>
              <a:rPr lang="en-US" baseline="0" dirty="0" smtClean="0"/>
              <a:t> using a Naïve </a:t>
            </a:r>
            <a:r>
              <a:rPr lang="en-US" baseline="0" dirty="0" err="1" smtClean="0"/>
              <a:t>Bayes</a:t>
            </a:r>
            <a:r>
              <a:rPr lang="en-US" baseline="0" dirty="0" smtClean="0"/>
              <a:t> classifier</a:t>
            </a:r>
            <a:r>
              <a:rPr lang="en-US" dirty="0" smtClean="0"/>
              <a:t> for all rats</a:t>
            </a:r>
            <a:r>
              <a:rPr lang="en-US" baseline="0" dirty="0" smtClean="0"/>
              <a:t>.  I.e. values from first figure. T</a:t>
            </a:r>
            <a:r>
              <a:rPr lang="en-US" dirty="0" smtClean="0"/>
              <a:t>he red line depicts the 0.6 AUROC value, which sets the lower bound for good classification quality. WK and REM were well sorted, especially during PRE. </a:t>
            </a:r>
            <a:endParaRPr lang="en-US" dirty="0"/>
          </a:p>
        </p:txBody>
      </p:sp>
      <p:sp>
        <p:nvSpPr>
          <p:cNvPr id="4" name="Slide Number Placeholder 3"/>
          <p:cNvSpPr>
            <a:spLocks noGrp="1"/>
          </p:cNvSpPr>
          <p:nvPr>
            <p:ph type="sldNum" sz="quarter" idx="10"/>
          </p:nvPr>
        </p:nvSpPr>
        <p:spPr/>
        <p:txBody>
          <a:bodyPr/>
          <a:lstStyle/>
          <a:p>
            <a:fld id="{5257A5EE-91EB-4A40-B95D-BBE6B6D28B3F}" type="slidenum">
              <a:rPr lang="en-US" smtClean="0"/>
              <a:pPr/>
              <a:t>20</a:t>
            </a:fld>
            <a:endParaRPr lang="en-US"/>
          </a:p>
        </p:txBody>
      </p:sp>
    </p:spTree>
    <p:extLst>
      <p:ext uri="{BB962C8B-B14F-4D97-AF65-F5344CB8AC3E}">
        <p14:creationId xmlns:p14="http://schemas.microsoft.com/office/powerpoint/2010/main" val="335700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Histograms of the median AUROC values for 50 classifications made for 20 random graphs from each of the experimental periods</a:t>
            </a:r>
            <a:r>
              <a:rPr lang="en-US" baseline="0" dirty="0" smtClean="0"/>
              <a:t> using a Naïve </a:t>
            </a:r>
            <a:r>
              <a:rPr lang="en-US" baseline="0" dirty="0" err="1" smtClean="0"/>
              <a:t>Bayes</a:t>
            </a:r>
            <a:r>
              <a:rPr lang="en-US" baseline="0" dirty="0" smtClean="0"/>
              <a:t> classifier</a:t>
            </a:r>
            <a:r>
              <a:rPr lang="en-US" dirty="0" smtClean="0"/>
              <a:t> for all rats</a:t>
            </a:r>
            <a:r>
              <a:rPr lang="en-US" baseline="0" dirty="0" smtClean="0"/>
              <a:t>.  I.e. values from first figure. T</a:t>
            </a:r>
            <a:r>
              <a:rPr lang="en-US" dirty="0" smtClean="0"/>
              <a:t>he red line depicts the 0.6 AUROC value, which sets the lower bound for good classification quality. WK and REM were well sorted, especially during PRE. </a:t>
            </a:r>
            <a:endParaRPr lang="en-US" dirty="0"/>
          </a:p>
        </p:txBody>
      </p:sp>
      <p:sp>
        <p:nvSpPr>
          <p:cNvPr id="4" name="Slide Number Placeholder 3"/>
          <p:cNvSpPr>
            <a:spLocks noGrp="1"/>
          </p:cNvSpPr>
          <p:nvPr>
            <p:ph type="sldNum" sz="quarter" idx="10"/>
          </p:nvPr>
        </p:nvSpPr>
        <p:spPr/>
        <p:txBody>
          <a:bodyPr/>
          <a:lstStyle/>
          <a:p>
            <a:fld id="{5257A5EE-91EB-4A40-B95D-BBE6B6D28B3F}" type="slidenum">
              <a:rPr lang="en-US" smtClean="0"/>
              <a:pPr/>
              <a:t>21</a:t>
            </a:fld>
            <a:endParaRPr lang="en-US"/>
          </a:p>
        </p:txBody>
      </p:sp>
    </p:spTree>
    <p:extLst>
      <p:ext uri="{BB962C8B-B14F-4D97-AF65-F5344CB8AC3E}">
        <p14:creationId xmlns:p14="http://schemas.microsoft.com/office/powerpoint/2010/main" val="3014233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Does not perform as well in classifying experimental period within behavioral state</a:t>
            </a:r>
            <a:endParaRPr lang="en-US" dirty="0"/>
          </a:p>
        </p:txBody>
      </p:sp>
      <p:sp>
        <p:nvSpPr>
          <p:cNvPr id="4" name="Slide Number Placeholder 3"/>
          <p:cNvSpPr>
            <a:spLocks noGrp="1"/>
          </p:cNvSpPr>
          <p:nvPr>
            <p:ph type="sldNum" sz="quarter" idx="10"/>
          </p:nvPr>
        </p:nvSpPr>
        <p:spPr/>
        <p:txBody>
          <a:bodyPr/>
          <a:lstStyle/>
          <a:p>
            <a:fld id="{5257A5EE-91EB-4A40-B95D-BBE6B6D28B3F}" type="slidenum">
              <a:rPr lang="en-US" smtClean="0"/>
              <a:pPr/>
              <a:t>22</a:t>
            </a:fld>
            <a:endParaRPr lang="en-US"/>
          </a:p>
        </p:txBody>
      </p:sp>
    </p:spTree>
    <p:extLst>
      <p:ext uri="{BB962C8B-B14F-4D97-AF65-F5344CB8AC3E}">
        <p14:creationId xmlns:p14="http://schemas.microsoft.com/office/powerpoint/2010/main" val="2490552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69C13239-097C-476A-AC6D-2D538D1AD31E}" type="datetimeFigureOut">
              <a:rPr lang="zh-CN" altLang="en-US" smtClean="0"/>
              <a:pPr/>
              <a:t>2015/4/7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004FB19-DC7D-48EE-856F-EDB7D1BA6653}" type="slidenum">
              <a:rPr lang="zh-CN" altLang="en-US" smtClean="0"/>
              <a:pPr/>
              <a:t>‹#›</a:t>
            </a:fld>
            <a:endParaRPr lang="zh-CN" altLang="en-US"/>
          </a:p>
        </p:txBody>
      </p:sp>
    </p:spTree>
    <p:extLst>
      <p:ext uri="{BB962C8B-B14F-4D97-AF65-F5344CB8AC3E}">
        <p14:creationId xmlns:p14="http://schemas.microsoft.com/office/powerpoint/2010/main" val="16250271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69C13239-097C-476A-AC6D-2D538D1AD31E}" type="datetimeFigureOut">
              <a:rPr lang="zh-CN" altLang="en-US" smtClean="0"/>
              <a:pPr/>
              <a:t>2015/4/7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004FB19-DC7D-48EE-856F-EDB7D1BA6653}" type="slidenum">
              <a:rPr lang="zh-CN" altLang="en-US" smtClean="0"/>
              <a:pPr/>
              <a:t>‹#›</a:t>
            </a:fld>
            <a:endParaRPr lang="zh-CN" altLang="en-US"/>
          </a:p>
        </p:txBody>
      </p:sp>
    </p:spTree>
    <p:extLst>
      <p:ext uri="{BB962C8B-B14F-4D97-AF65-F5344CB8AC3E}">
        <p14:creationId xmlns:p14="http://schemas.microsoft.com/office/powerpoint/2010/main" val="2638371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69C13239-097C-476A-AC6D-2D538D1AD31E}" type="datetimeFigureOut">
              <a:rPr lang="zh-CN" altLang="en-US" smtClean="0"/>
              <a:pPr/>
              <a:t>2015/4/7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004FB19-DC7D-48EE-856F-EDB7D1BA6653}" type="slidenum">
              <a:rPr lang="zh-CN" altLang="en-US" smtClean="0"/>
              <a:pPr/>
              <a:t>‹#›</a:t>
            </a:fld>
            <a:endParaRPr lang="zh-CN" altLang="en-US"/>
          </a:p>
        </p:txBody>
      </p:sp>
    </p:spTree>
    <p:extLst>
      <p:ext uri="{BB962C8B-B14F-4D97-AF65-F5344CB8AC3E}">
        <p14:creationId xmlns:p14="http://schemas.microsoft.com/office/powerpoint/2010/main" val="3474065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69C13239-097C-476A-AC6D-2D538D1AD31E}" type="datetimeFigureOut">
              <a:rPr lang="zh-CN" altLang="en-US" smtClean="0"/>
              <a:pPr/>
              <a:t>2015/4/7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004FB19-DC7D-48EE-856F-EDB7D1BA6653}" type="slidenum">
              <a:rPr lang="zh-CN" altLang="en-US" smtClean="0"/>
              <a:pPr/>
              <a:t>‹#›</a:t>
            </a:fld>
            <a:endParaRPr lang="zh-CN" altLang="en-US"/>
          </a:p>
        </p:txBody>
      </p:sp>
    </p:spTree>
    <p:extLst>
      <p:ext uri="{BB962C8B-B14F-4D97-AF65-F5344CB8AC3E}">
        <p14:creationId xmlns:p14="http://schemas.microsoft.com/office/powerpoint/2010/main" val="321703270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69C13239-097C-476A-AC6D-2D538D1AD31E}" type="datetimeFigureOut">
              <a:rPr lang="zh-CN" altLang="en-US" smtClean="0"/>
              <a:pPr/>
              <a:t>2015/4/7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8004FB19-DC7D-48EE-856F-EDB7D1BA6653}" type="slidenum">
              <a:rPr lang="zh-CN" altLang="en-US" smtClean="0"/>
              <a:pPr/>
              <a:t>‹#›</a:t>
            </a:fld>
            <a:endParaRPr lang="zh-CN" altLang="en-US"/>
          </a:p>
        </p:txBody>
      </p:sp>
    </p:spTree>
    <p:extLst>
      <p:ext uri="{BB962C8B-B14F-4D97-AF65-F5344CB8AC3E}">
        <p14:creationId xmlns:p14="http://schemas.microsoft.com/office/powerpoint/2010/main" val="354378069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69C13239-097C-476A-AC6D-2D538D1AD31E}" type="datetimeFigureOut">
              <a:rPr lang="zh-CN" altLang="en-US" smtClean="0"/>
              <a:pPr/>
              <a:t>2015/4/7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004FB19-DC7D-48EE-856F-EDB7D1BA6653}" type="slidenum">
              <a:rPr lang="zh-CN" altLang="en-US" smtClean="0"/>
              <a:pPr/>
              <a:t>‹#›</a:t>
            </a:fld>
            <a:endParaRPr lang="zh-CN" altLang="en-US"/>
          </a:p>
        </p:txBody>
      </p:sp>
    </p:spTree>
    <p:extLst>
      <p:ext uri="{BB962C8B-B14F-4D97-AF65-F5344CB8AC3E}">
        <p14:creationId xmlns:p14="http://schemas.microsoft.com/office/powerpoint/2010/main" val="114868488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69C13239-097C-476A-AC6D-2D538D1AD31E}" type="datetimeFigureOut">
              <a:rPr lang="zh-CN" altLang="en-US" smtClean="0"/>
              <a:pPr/>
              <a:t>2015/4/7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8004FB19-DC7D-48EE-856F-EDB7D1BA6653}" type="slidenum">
              <a:rPr lang="zh-CN" altLang="en-US" smtClean="0"/>
              <a:pPr/>
              <a:t>‹#›</a:t>
            </a:fld>
            <a:endParaRPr lang="zh-CN" altLang="en-US"/>
          </a:p>
        </p:txBody>
      </p:sp>
    </p:spTree>
    <p:extLst>
      <p:ext uri="{BB962C8B-B14F-4D97-AF65-F5344CB8AC3E}">
        <p14:creationId xmlns:p14="http://schemas.microsoft.com/office/powerpoint/2010/main" val="196948551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69C13239-097C-476A-AC6D-2D538D1AD31E}" type="datetimeFigureOut">
              <a:rPr lang="zh-CN" altLang="en-US" smtClean="0"/>
              <a:pPr/>
              <a:t>2015/4/7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8004FB19-DC7D-48EE-856F-EDB7D1BA6653}" type="slidenum">
              <a:rPr lang="zh-CN" altLang="en-US" smtClean="0"/>
              <a:pPr/>
              <a:t>‹#›</a:t>
            </a:fld>
            <a:endParaRPr lang="zh-CN" altLang="en-US"/>
          </a:p>
        </p:txBody>
      </p:sp>
    </p:spTree>
    <p:extLst>
      <p:ext uri="{BB962C8B-B14F-4D97-AF65-F5344CB8AC3E}">
        <p14:creationId xmlns:p14="http://schemas.microsoft.com/office/powerpoint/2010/main" val="172440728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C13239-097C-476A-AC6D-2D538D1AD31E}" type="datetimeFigureOut">
              <a:rPr lang="zh-CN" altLang="en-US" smtClean="0"/>
              <a:pPr/>
              <a:t>2015/4/7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8004FB19-DC7D-48EE-856F-EDB7D1BA6653}" type="slidenum">
              <a:rPr lang="zh-CN" altLang="en-US" smtClean="0"/>
              <a:pPr/>
              <a:t>‹#›</a:t>
            </a:fld>
            <a:endParaRPr lang="zh-CN" altLang="en-US"/>
          </a:p>
        </p:txBody>
      </p:sp>
    </p:spTree>
    <p:extLst>
      <p:ext uri="{BB962C8B-B14F-4D97-AF65-F5344CB8AC3E}">
        <p14:creationId xmlns:p14="http://schemas.microsoft.com/office/powerpoint/2010/main" val="19144337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69C13239-097C-476A-AC6D-2D538D1AD31E}" type="datetimeFigureOut">
              <a:rPr lang="zh-CN" altLang="en-US" smtClean="0"/>
              <a:pPr/>
              <a:t>2015/4/7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004FB19-DC7D-48EE-856F-EDB7D1BA6653}" type="slidenum">
              <a:rPr lang="zh-CN" altLang="en-US" smtClean="0"/>
              <a:pPr/>
              <a:t>‹#›</a:t>
            </a:fld>
            <a:endParaRPr lang="zh-CN" altLang="en-US"/>
          </a:p>
        </p:txBody>
      </p:sp>
    </p:spTree>
    <p:extLst>
      <p:ext uri="{BB962C8B-B14F-4D97-AF65-F5344CB8AC3E}">
        <p14:creationId xmlns:p14="http://schemas.microsoft.com/office/powerpoint/2010/main" val="245363404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69C13239-097C-476A-AC6D-2D538D1AD31E}" type="datetimeFigureOut">
              <a:rPr lang="zh-CN" altLang="en-US" smtClean="0"/>
              <a:pPr/>
              <a:t>2015/4/7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8004FB19-DC7D-48EE-856F-EDB7D1BA6653}" type="slidenum">
              <a:rPr lang="zh-CN" altLang="en-US" smtClean="0"/>
              <a:pPr/>
              <a:t>‹#›</a:t>
            </a:fld>
            <a:endParaRPr lang="zh-CN" altLang="en-US"/>
          </a:p>
        </p:txBody>
      </p:sp>
    </p:spTree>
    <p:extLst>
      <p:ext uri="{BB962C8B-B14F-4D97-AF65-F5344CB8AC3E}">
        <p14:creationId xmlns:p14="http://schemas.microsoft.com/office/powerpoint/2010/main" val="2904130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C13239-097C-476A-AC6D-2D538D1AD31E}" type="datetimeFigureOut">
              <a:rPr lang="zh-CN" altLang="en-US" smtClean="0"/>
              <a:pPr/>
              <a:t>2015/4/7</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04FB19-DC7D-48EE-856F-EDB7D1BA6653}" type="slidenum">
              <a:rPr lang="zh-CN" altLang="en-US" smtClean="0"/>
              <a:pPr/>
              <a:t>‹#›</a:t>
            </a:fld>
            <a:endParaRPr lang="zh-CN" altLang="en-US"/>
          </a:p>
        </p:txBody>
      </p:sp>
    </p:spTree>
    <p:extLst>
      <p:ext uri="{BB962C8B-B14F-4D97-AF65-F5344CB8AC3E}">
        <p14:creationId xmlns:p14="http://schemas.microsoft.com/office/powerpoint/2010/main" val="3689706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1.emf"/><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24.emf"/></Relationships>
</file>

<file path=ppt/slides/_rels/slide1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20.emf"/><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1.emf"/><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ebb's movie">
            <a:hlinkClick r:id="" action="ppaction://media"/>
          </p:cNvPr>
          <p:cNvPicPr/>
          <p:nvPr>
            <a:videoFile r:link="rId2"/>
            <p:extLst>
              <p:ext uri="{DAA4B4D4-6D71-4841-9C94-3DE7FCFB9230}">
                <p14:media xmlns:p14="http://schemas.microsoft.com/office/powerpoint/2010/main" r:embed="rId1"/>
              </p:ext>
            </p:extLst>
          </p:nvPr>
        </p:nvPicPr>
        <p:blipFill>
          <a:blip r:embed="rId4">
            <a:lum bright="70000" contrast="-70000"/>
          </a:blip>
          <a:stretch>
            <a:fillRect/>
          </a:stretch>
        </p:blipFill>
        <p:spPr>
          <a:xfrm>
            <a:off x="0" y="207817"/>
            <a:ext cx="9144000" cy="6650182"/>
          </a:xfrm>
          <a:prstGeom prst="rect">
            <a:avLst/>
          </a:prstGeom>
        </p:spPr>
      </p:pic>
      <p:sp>
        <p:nvSpPr>
          <p:cNvPr id="2" name="标题 1"/>
          <p:cNvSpPr>
            <a:spLocks noGrp="1"/>
          </p:cNvSpPr>
          <p:nvPr>
            <p:ph type="ctrTitle"/>
          </p:nvPr>
        </p:nvSpPr>
        <p:spPr>
          <a:xfrm>
            <a:off x="0" y="1484208"/>
            <a:ext cx="9144000" cy="1439623"/>
          </a:xfrm>
        </p:spPr>
        <p:txBody>
          <a:bodyPr>
            <a:normAutofit fontScale="90000"/>
          </a:bodyPr>
          <a:lstStyle/>
          <a:p>
            <a:r>
              <a:rPr lang="en-US" altLang="zh-CN" sz="4800" b="1" dirty="0"/>
              <a:t>An </a:t>
            </a:r>
            <a:r>
              <a:rPr lang="en-US" altLang="zh-CN" sz="4800" b="1" dirty="0" smtClean="0"/>
              <a:t>Investigation </a:t>
            </a:r>
            <a:r>
              <a:rPr lang="en-US" altLang="zh-CN" sz="4800" b="1" dirty="0"/>
              <a:t>of </a:t>
            </a:r>
            <a:r>
              <a:rPr lang="en-US" altLang="zh-CN" sz="4800" b="1" dirty="0" err="1"/>
              <a:t>Hebbian</a:t>
            </a:r>
            <a:r>
              <a:rPr lang="en-US" altLang="zh-CN" sz="4800" b="1" dirty="0"/>
              <a:t> </a:t>
            </a:r>
            <a:r>
              <a:rPr lang="en-US" altLang="zh-CN" sz="4800" b="1" dirty="0" smtClean="0"/>
              <a:t>Phase Sequences </a:t>
            </a:r>
            <a:r>
              <a:rPr lang="en-US" altLang="zh-CN" sz="4800" b="1" dirty="0"/>
              <a:t>as </a:t>
            </a:r>
            <a:r>
              <a:rPr lang="en-US" altLang="zh-CN" sz="4800" b="1" dirty="0" smtClean="0"/>
              <a:t>Assembly Graphs</a:t>
            </a:r>
            <a:endParaRPr lang="zh-CN" altLang="en-US" sz="4800" b="1" dirty="0"/>
          </a:p>
        </p:txBody>
      </p:sp>
      <p:sp>
        <p:nvSpPr>
          <p:cNvPr id="3" name="副标题 2"/>
          <p:cNvSpPr>
            <a:spLocks noGrp="1"/>
          </p:cNvSpPr>
          <p:nvPr>
            <p:ph type="subTitle" idx="1"/>
          </p:nvPr>
        </p:nvSpPr>
        <p:spPr>
          <a:xfrm>
            <a:off x="280359" y="5424910"/>
            <a:ext cx="3101196" cy="833291"/>
          </a:xfrm>
        </p:spPr>
        <p:txBody>
          <a:bodyPr>
            <a:normAutofit lnSpcReduction="10000"/>
          </a:bodyPr>
          <a:lstStyle/>
          <a:p>
            <a:r>
              <a:rPr lang="en-US" altLang="zh-CN" dirty="0" smtClean="0"/>
              <a:t>2015.4.7</a:t>
            </a:r>
          </a:p>
          <a:p>
            <a:r>
              <a:rPr lang="en-US" altLang="zh-CN" dirty="0" smtClean="0"/>
              <a:t>William</a:t>
            </a:r>
            <a:r>
              <a:rPr lang="en-US" altLang="zh-CN" dirty="0"/>
              <a:t> </a:t>
            </a:r>
            <a:r>
              <a:rPr lang="en-US" altLang="zh-CN" dirty="0" smtClean="0"/>
              <a:t>  Duo   Erika</a:t>
            </a:r>
            <a:endParaRPr lang="zh-CN" altLang="en-US" dirty="0"/>
          </a:p>
        </p:txBody>
      </p:sp>
    </p:spTree>
    <p:extLst>
      <p:ext uri="{BB962C8B-B14F-4D97-AF65-F5344CB8AC3E}">
        <p14:creationId xmlns:p14="http://schemas.microsoft.com/office/powerpoint/2010/main" val="2499083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1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a:lum contrast="20000"/>
          </a:blip>
          <a:srcRect b="48468"/>
          <a:stretch/>
        </p:blipFill>
        <p:spPr>
          <a:xfrm>
            <a:off x="2913788" y="1967713"/>
            <a:ext cx="6074008" cy="1488640"/>
          </a:xfrm>
          <a:prstGeom prst="rect">
            <a:avLst/>
          </a:prstGeom>
          <a:noFill/>
          <a:ln>
            <a:noFill/>
          </a:ln>
        </p:spPr>
      </p:pic>
      <p:graphicFrame>
        <p:nvGraphicFramePr>
          <p:cNvPr id="11" name="图示 10"/>
          <p:cNvGraphicFramePr/>
          <p:nvPr>
            <p:extLst/>
          </p:nvPr>
        </p:nvGraphicFramePr>
        <p:xfrm>
          <a:off x="574084" y="1967714"/>
          <a:ext cx="1582520" cy="40088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2" name="组合 11"/>
          <p:cNvGrpSpPr/>
          <p:nvPr/>
        </p:nvGrpSpPr>
        <p:grpSpPr>
          <a:xfrm rot="5400000">
            <a:off x="2143985" y="2437032"/>
            <a:ext cx="659599" cy="550001"/>
            <a:chOff x="461460" y="1557443"/>
            <a:chExt cx="659599" cy="550001"/>
          </a:xfrm>
        </p:grpSpPr>
        <p:sp>
          <p:nvSpPr>
            <p:cNvPr id="13" name="右箭头 12"/>
            <p:cNvSpPr/>
            <p:nvPr/>
          </p:nvSpPr>
          <p:spPr>
            <a:xfrm rot="5400000">
              <a:off x="516259" y="1502644"/>
              <a:ext cx="550001" cy="659599"/>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右箭头 4"/>
            <p:cNvSpPr/>
            <p:nvPr/>
          </p:nvSpPr>
          <p:spPr>
            <a:xfrm>
              <a:off x="593380" y="1557443"/>
              <a:ext cx="395759" cy="3850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p:txBody>
        </p:sp>
      </p:grpSp>
      <p:grpSp>
        <p:nvGrpSpPr>
          <p:cNvPr id="15" name="组合 14"/>
          <p:cNvGrpSpPr/>
          <p:nvPr/>
        </p:nvGrpSpPr>
        <p:grpSpPr>
          <a:xfrm rot="16200000">
            <a:off x="2226486" y="4959490"/>
            <a:ext cx="659599" cy="550001"/>
            <a:chOff x="461460" y="1557443"/>
            <a:chExt cx="659599" cy="550001"/>
          </a:xfrm>
        </p:grpSpPr>
        <p:sp>
          <p:nvSpPr>
            <p:cNvPr id="16" name="右箭头 15"/>
            <p:cNvSpPr/>
            <p:nvPr/>
          </p:nvSpPr>
          <p:spPr>
            <a:xfrm rot="5400000">
              <a:off x="516259" y="1502644"/>
              <a:ext cx="550001" cy="659599"/>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7" name="右箭头 4"/>
            <p:cNvSpPr/>
            <p:nvPr/>
          </p:nvSpPr>
          <p:spPr>
            <a:xfrm>
              <a:off x="593380" y="1557443"/>
              <a:ext cx="395759" cy="3850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p:txBody>
        </p:sp>
      </p:grpSp>
      <p:sp>
        <p:nvSpPr>
          <p:cNvPr id="20" name="标题 1"/>
          <p:cNvSpPr>
            <a:spLocks noGrp="1"/>
          </p:cNvSpPr>
          <p:nvPr>
            <p:ph type="title"/>
          </p:nvPr>
        </p:nvSpPr>
        <p:spPr>
          <a:xfrm>
            <a:off x="300844" y="216281"/>
            <a:ext cx="8549855" cy="1360157"/>
          </a:xfrm>
        </p:spPr>
        <p:txBody>
          <a:bodyPr>
            <a:noAutofit/>
          </a:bodyPr>
          <a:lstStyle/>
          <a:p>
            <a:pPr algn="ctr"/>
            <a:r>
              <a:rPr lang="en-US" altLang="zh-CN" dirty="0" smtClean="0"/>
              <a:t>From </a:t>
            </a:r>
            <a:r>
              <a:rPr lang="en-US" altLang="zh-CN" dirty="0" smtClean="0">
                <a:solidFill>
                  <a:schemeClr val="bg1">
                    <a:lumMod val="50000"/>
                  </a:schemeClr>
                </a:solidFill>
              </a:rPr>
              <a:t>Spikes</a:t>
            </a:r>
            <a:r>
              <a:rPr lang="en-US" altLang="zh-CN" dirty="0" smtClean="0"/>
              <a:t> to </a:t>
            </a:r>
            <a:r>
              <a:rPr lang="en-US" altLang="zh-CN" dirty="0">
                <a:solidFill>
                  <a:schemeClr val="bg1">
                    <a:lumMod val="50000"/>
                  </a:schemeClr>
                </a:solidFill>
              </a:rPr>
              <a:t>Assembly Activations</a:t>
            </a:r>
            <a:endParaRPr lang="zh-CN" altLang="en-US" dirty="0">
              <a:solidFill>
                <a:schemeClr val="bg1">
                  <a:lumMod val="50000"/>
                </a:schemeClr>
              </a:solidFill>
            </a:endParaRPr>
          </a:p>
        </p:txBody>
      </p:sp>
      <p:pic>
        <p:nvPicPr>
          <p:cNvPr id="19" name="图片 18"/>
          <p:cNvPicPr>
            <a:picLocks noChangeAspect="1"/>
          </p:cNvPicPr>
          <p:nvPr/>
        </p:nvPicPr>
        <p:blipFill>
          <a:blip r:embed="rId8"/>
          <a:stretch>
            <a:fillRect/>
          </a:stretch>
        </p:blipFill>
        <p:spPr>
          <a:xfrm>
            <a:off x="2913788" y="4191302"/>
            <a:ext cx="3435255" cy="2482136"/>
          </a:xfrm>
          <a:prstGeom prst="rect">
            <a:avLst/>
          </a:prstGeom>
        </p:spPr>
      </p:pic>
      <p:pic>
        <p:nvPicPr>
          <p:cNvPr id="21" name="图片 20"/>
          <p:cNvPicPr>
            <a:picLocks noChangeAspect="1"/>
          </p:cNvPicPr>
          <p:nvPr/>
        </p:nvPicPr>
        <p:blipFill>
          <a:blip r:embed="rId9"/>
          <a:stretch>
            <a:fillRect/>
          </a:stretch>
        </p:blipFill>
        <p:spPr>
          <a:xfrm>
            <a:off x="6349043" y="4191301"/>
            <a:ext cx="2595943" cy="2556591"/>
          </a:xfrm>
          <a:prstGeom prst="rect">
            <a:avLst/>
          </a:prstGeom>
        </p:spPr>
      </p:pic>
    </p:spTree>
    <p:extLst>
      <p:ext uri="{BB962C8B-B14F-4D97-AF65-F5344CB8AC3E}">
        <p14:creationId xmlns:p14="http://schemas.microsoft.com/office/powerpoint/2010/main" val="135843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title"/>
          </p:nvPr>
        </p:nvSpPr>
        <p:spPr>
          <a:xfrm>
            <a:off x="300844" y="216281"/>
            <a:ext cx="8549855" cy="1360157"/>
          </a:xfrm>
        </p:spPr>
        <p:txBody>
          <a:bodyPr>
            <a:noAutofit/>
          </a:bodyPr>
          <a:lstStyle/>
          <a:p>
            <a:pPr algn="ctr"/>
            <a:r>
              <a:rPr lang="en-US" altLang="zh-CN" dirty="0" smtClean="0"/>
              <a:t>From </a:t>
            </a:r>
            <a:r>
              <a:rPr lang="en-US" altLang="zh-CN" dirty="0" smtClean="0">
                <a:solidFill>
                  <a:schemeClr val="bg1">
                    <a:lumMod val="50000"/>
                  </a:schemeClr>
                </a:solidFill>
              </a:rPr>
              <a:t>Spikes</a:t>
            </a:r>
            <a:r>
              <a:rPr lang="en-US" altLang="zh-CN" dirty="0" smtClean="0"/>
              <a:t> to </a:t>
            </a:r>
            <a:r>
              <a:rPr lang="en-US" altLang="zh-CN" dirty="0">
                <a:solidFill>
                  <a:schemeClr val="bg1">
                    <a:lumMod val="50000"/>
                  </a:schemeClr>
                </a:solidFill>
              </a:rPr>
              <a:t>Assembly Activations</a:t>
            </a:r>
            <a:endParaRPr lang="zh-CN" altLang="en-US" dirty="0">
              <a:solidFill>
                <a:schemeClr val="bg1">
                  <a:lumMod val="50000"/>
                </a:schemeClr>
              </a:solidFill>
            </a:endParaRPr>
          </a:p>
        </p:txBody>
      </p:sp>
      <p:pic>
        <p:nvPicPr>
          <p:cNvPr id="2" name="图片 1"/>
          <p:cNvPicPr>
            <a:picLocks noChangeAspect="1"/>
          </p:cNvPicPr>
          <p:nvPr/>
        </p:nvPicPr>
        <p:blipFill rotWithShape="1">
          <a:blip r:embed="rId2"/>
          <a:srcRect b="26773"/>
          <a:stretch/>
        </p:blipFill>
        <p:spPr>
          <a:xfrm>
            <a:off x="499251" y="1881049"/>
            <a:ext cx="5878270" cy="4321343"/>
          </a:xfrm>
          <a:prstGeom prst="rect">
            <a:avLst/>
          </a:prstGeom>
        </p:spPr>
      </p:pic>
      <p:sp>
        <p:nvSpPr>
          <p:cNvPr id="4" name="文本框 3"/>
          <p:cNvSpPr txBox="1"/>
          <p:nvPr/>
        </p:nvSpPr>
        <p:spPr>
          <a:xfrm>
            <a:off x="6489664" y="2467644"/>
            <a:ext cx="2361035" cy="400110"/>
          </a:xfrm>
          <a:prstGeom prst="rect">
            <a:avLst/>
          </a:prstGeom>
          <a:noFill/>
        </p:spPr>
        <p:txBody>
          <a:bodyPr wrap="square" rtlCol="0">
            <a:spAutoFit/>
          </a:bodyPr>
          <a:lstStyle/>
          <a:p>
            <a:r>
              <a:rPr lang="en-US" altLang="zh-CN" sz="2000" dirty="0" smtClean="0"/>
              <a:t>Thresholding at 99%</a:t>
            </a:r>
            <a:endParaRPr lang="zh-CN" altLang="en-US" sz="2000" dirty="0"/>
          </a:p>
        </p:txBody>
      </p:sp>
      <p:sp>
        <p:nvSpPr>
          <p:cNvPr id="6" name="文本框 5"/>
          <p:cNvSpPr txBox="1"/>
          <p:nvPr/>
        </p:nvSpPr>
        <p:spPr>
          <a:xfrm>
            <a:off x="6489663" y="4069736"/>
            <a:ext cx="2361035" cy="400110"/>
          </a:xfrm>
          <a:prstGeom prst="rect">
            <a:avLst/>
          </a:prstGeom>
          <a:noFill/>
        </p:spPr>
        <p:txBody>
          <a:bodyPr wrap="square" rtlCol="0">
            <a:spAutoFit/>
          </a:bodyPr>
          <a:lstStyle/>
          <a:p>
            <a:r>
              <a:rPr lang="en-US" altLang="zh-CN" sz="2000" dirty="0" smtClean="0"/>
              <a:t>Thresholding at 99%</a:t>
            </a:r>
            <a:endParaRPr lang="zh-CN" altLang="en-US" sz="2000" dirty="0"/>
          </a:p>
        </p:txBody>
      </p:sp>
      <p:sp>
        <p:nvSpPr>
          <p:cNvPr id="7" name="文本框 6"/>
          <p:cNvSpPr txBox="1"/>
          <p:nvPr/>
        </p:nvSpPr>
        <p:spPr>
          <a:xfrm>
            <a:off x="6489663" y="5314566"/>
            <a:ext cx="2361035" cy="400110"/>
          </a:xfrm>
          <a:prstGeom prst="rect">
            <a:avLst/>
          </a:prstGeom>
          <a:noFill/>
        </p:spPr>
        <p:txBody>
          <a:bodyPr wrap="square" rtlCol="0">
            <a:spAutoFit/>
          </a:bodyPr>
          <a:lstStyle/>
          <a:p>
            <a:r>
              <a:rPr lang="en-US" altLang="zh-CN" sz="2000" dirty="0" smtClean="0"/>
              <a:t>Thresholding at 99%</a:t>
            </a:r>
            <a:endParaRPr lang="zh-CN" altLang="en-US" sz="2000" dirty="0"/>
          </a:p>
        </p:txBody>
      </p:sp>
    </p:spTree>
    <p:extLst>
      <p:ext uri="{BB962C8B-B14F-4D97-AF65-F5344CB8AC3E}">
        <p14:creationId xmlns:p14="http://schemas.microsoft.com/office/powerpoint/2010/main" val="741451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grayscl/>
          </a:blip>
          <a:stretch>
            <a:fillRect/>
          </a:stretch>
        </p:blipFill>
        <p:spPr>
          <a:xfrm>
            <a:off x="518746" y="2053006"/>
            <a:ext cx="8056428" cy="2631482"/>
          </a:xfrm>
          <a:prstGeom prst="rect">
            <a:avLst/>
          </a:prstGeom>
        </p:spPr>
      </p:pic>
    </p:spTree>
    <p:extLst>
      <p:ext uri="{BB962C8B-B14F-4D97-AF65-F5344CB8AC3E}">
        <p14:creationId xmlns:p14="http://schemas.microsoft.com/office/powerpoint/2010/main" val="35633015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assemblies to graphs	</a:t>
            </a:r>
            <a:endParaRPr lang="en-US" dirty="0"/>
          </a:p>
        </p:txBody>
      </p:sp>
      <p:sp>
        <p:nvSpPr>
          <p:cNvPr id="3" name="Content Placeholder 2"/>
          <p:cNvSpPr>
            <a:spLocks noGrp="1"/>
          </p:cNvSpPr>
          <p:nvPr>
            <p:ph idx="1"/>
          </p:nvPr>
        </p:nvSpPr>
        <p:spPr>
          <a:xfrm>
            <a:off x="628650" y="1825625"/>
            <a:ext cx="4557017" cy="4351338"/>
          </a:xfrm>
        </p:spPr>
        <p:txBody>
          <a:bodyPr/>
          <a:lstStyle/>
          <a:p>
            <a:r>
              <a:rPr lang="en-US" dirty="0" smtClean="0"/>
              <a:t>Nodes are cell assemblies</a:t>
            </a:r>
          </a:p>
          <a:p>
            <a:r>
              <a:rPr lang="en-US" dirty="0" smtClean="0"/>
              <a:t>Edges are temporal sequence of consecutive node activations</a:t>
            </a:r>
          </a:p>
          <a:p>
            <a:r>
              <a:rPr lang="en-US" dirty="0" smtClean="0"/>
              <a:t>If two assemblies are activated simultaneously, create a unique node</a:t>
            </a:r>
            <a:endParaRPr lang="en-US" dirty="0"/>
          </a:p>
        </p:txBody>
      </p:sp>
      <p:pic>
        <p:nvPicPr>
          <p:cNvPr id="4" name="图片 3"/>
          <p:cNvPicPr>
            <a:picLocks noChangeAspect="1"/>
          </p:cNvPicPr>
          <p:nvPr/>
        </p:nvPicPr>
        <p:blipFill>
          <a:blip r:embed="rId3">
            <a:clrChange>
              <a:clrFrom>
                <a:srgbClr val="FFFFFF"/>
              </a:clrFrom>
              <a:clrTo>
                <a:srgbClr val="FFFFFF">
                  <a:alpha val="0"/>
                </a:srgbClr>
              </a:clrTo>
            </a:clrChange>
          </a:blip>
          <a:stretch>
            <a:fillRect/>
          </a:stretch>
        </p:blipFill>
        <p:spPr>
          <a:xfrm>
            <a:off x="4912013" y="1485098"/>
            <a:ext cx="3719006" cy="3926635"/>
          </a:xfrm>
          <a:prstGeom prst="rect">
            <a:avLst/>
          </a:prstGeom>
        </p:spPr>
      </p:pic>
    </p:spTree>
    <p:extLst>
      <p:ext uri="{BB962C8B-B14F-4D97-AF65-F5344CB8AC3E}">
        <p14:creationId xmlns:p14="http://schemas.microsoft.com/office/powerpoint/2010/main" val="42002810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Attributes</a:t>
            </a:r>
            <a:endParaRPr lang="en-US" dirty="0"/>
          </a:p>
        </p:txBody>
      </p:sp>
      <p:sp>
        <p:nvSpPr>
          <p:cNvPr id="3" name="Content Placeholder 2"/>
          <p:cNvSpPr>
            <a:spLocks noGrp="1"/>
          </p:cNvSpPr>
          <p:nvPr>
            <p:ph idx="1"/>
          </p:nvPr>
        </p:nvSpPr>
        <p:spPr>
          <a:xfrm>
            <a:off x="628650" y="1825625"/>
            <a:ext cx="7886700" cy="990745"/>
          </a:xfrm>
        </p:spPr>
        <p:txBody>
          <a:bodyPr>
            <a:normAutofit fontScale="92500" lnSpcReduction="20000"/>
          </a:bodyPr>
          <a:lstStyle/>
          <a:p>
            <a:r>
              <a:rPr lang="en-US" dirty="0" smtClean="0"/>
              <a:t>Properties of a graph that depend only on the abstract structure of the graph and not on any particular labeling of the graph</a:t>
            </a:r>
          </a:p>
          <a:p>
            <a:endParaRPr lang="en-US" dirty="0" smtClean="0"/>
          </a:p>
        </p:txBody>
      </p:sp>
      <p:graphicFrame>
        <p:nvGraphicFramePr>
          <p:cNvPr id="4" name="Table 3"/>
          <p:cNvGraphicFramePr>
            <a:graphicFrameLocks noGrp="1"/>
          </p:cNvGraphicFramePr>
          <p:nvPr/>
        </p:nvGraphicFramePr>
        <p:xfrm>
          <a:off x="1027022" y="3026077"/>
          <a:ext cx="6965996" cy="3246191"/>
        </p:xfrm>
        <a:graphic>
          <a:graphicData uri="http://schemas.openxmlformats.org/drawingml/2006/table">
            <a:tbl>
              <a:tblPr firstRow="1" bandRow="1">
                <a:tableStyleId>{5C22544A-7EE6-4342-B048-85BDC9FD1C3A}</a:tableStyleId>
              </a:tblPr>
              <a:tblGrid>
                <a:gridCol w="3482998"/>
                <a:gridCol w="3482998"/>
              </a:tblGrid>
              <a:tr h="411551">
                <a:tc>
                  <a:txBody>
                    <a:bodyPr/>
                    <a:lstStyle/>
                    <a:p>
                      <a:r>
                        <a:rPr lang="en-US" dirty="0" smtClean="0"/>
                        <a:t>Common graph attributes</a:t>
                      </a:r>
                      <a:endParaRPr lang="en-US" dirty="0"/>
                    </a:p>
                  </a:txBody>
                  <a:tcPr/>
                </a:tc>
                <a:tc>
                  <a:txBody>
                    <a:bodyPr/>
                    <a:lstStyle/>
                    <a:p>
                      <a:r>
                        <a:rPr lang="en-US" dirty="0" smtClean="0"/>
                        <a:t>Other</a:t>
                      </a:r>
                      <a:r>
                        <a:rPr lang="en-US" baseline="0" dirty="0" smtClean="0"/>
                        <a:t> attributes</a:t>
                      </a:r>
                      <a:endParaRPr lang="en-US" dirty="0"/>
                    </a:p>
                  </a:txBody>
                  <a:tcPr/>
                </a:tc>
              </a:tr>
              <a:tr h="1344749">
                <a:tc>
                  <a:txBody>
                    <a:bodyPr/>
                    <a:lstStyle/>
                    <a:p>
                      <a:pPr>
                        <a:buFont typeface="Arial"/>
                        <a:buChar char="•"/>
                      </a:pPr>
                      <a:r>
                        <a:rPr lang="en-US" dirty="0" smtClean="0"/>
                        <a:t>Number of nodes</a:t>
                      </a:r>
                    </a:p>
                    <a:p>
                      <a:pPr>
                        <a:buFont typeface="Arial"/>
                        <a:buChar char="•"/>
                      </a:pPr>
                      <a:r>
                        <a:rPr lang="en-US" dirty="0" smtClean="0"/>
                        <a:t>Number of repeated edges</a:t>
                      </a:r>
                    </a:p>
                    <a:p>
                      <a:pPr>
                        <a:buFont typeface="Arial"/>
                        <a:buChar char="•"/>
                      </a:pPr>
                      <a:r>
                        <a:rPr lang="en-US" dirty="0" smtClean="0"/>
                        <a:t>Number</a:t>
                      </a:r>
                      <a:r>
                        <a:rPr lang="en-US" baseline="0" dirty="0" smtClean="0"/>
                        <a:t> of p</a:t>
                      </a:r>
                      <a:r>
                        <a:rPr lang="en-US" dirty="0" smtClean="0"/>
                        <a:t>arallel</a:t>
                      </a:r>
                      <a:r>
                        <a:rPr lang="en-US" baseline="0" dirty="0" smtClean="0"/>
                        <a:t> edges</a:t>
                      </a:r>
                    </a:p>
                    <a:p>
                      <a:pPr>
                        <a:buFont typeface="Arial"/>
                        <a:buChar char="•"/>
                      </a:pPr>
                      <a:r>
                        <a:rPr lang="en-US" baseline="0" dirty="0" smtClean="0"/>
                        <a:t>Largest strongly connected component</a:t>
                      </a:r>
                    </a:p>
                    <a:p>
                      <a:pPr>
                        <a:buFont typeface="Arial"/>
                        <a:buChar char="•"/>
                      </a:pPr>
                      <a:r>
                        <a:rPr lang="en-US" baseline="0" dirty="0" smtClean="0"/>
                        <a:t>Average total degree</a:t>
                      </a:r>
                    </a:p>
                    <a:p>
                      <a:pPr>
                        <a:buFont typeface="Arial"/>
                        <a:buChar char="•"/>
                      </a:pPr>
                      <a:r>
                        <a:rPr lang="en-US" baseline="0" dirty="0" smtClean="0"/>
                        <a:t>Density of the graph</a:t>
                      </a:r>
                    </a:p>
                    <a:p>
                      <a:pPr>
                        <a:buFont typeface="Arial"/>
                        <a:buChar char="•"/>
                      </a:pPr>
                      <a:r>
                        <a:rPr lang="en-US" baseline="0" dirty="0" smtClean="0"/>
                        <a:t>Diameter of the graph</a:t>
                      </a:r>
                    </a:p>
                    <a:p>
                      <a:pPr>
                        <a:buFont typeface="Arial"/>
                        <a:buChar char="•"/>
                      </a:pPr>
                      <a:r>
                        <a:rPr lang="en-US" baseline="0" dirty="0" smtClean="0"/>
                        <a:t>Average shortest path</a:t>
                      </a:r>
                    </a:p>
                    <a:p>
                      <a:pPr>
                        <a:buFont typeface="Arial"/>
                        <a:buChar char="•"/>
                      </a:pPr>
                      <a:r>
                        <a:rPr lang="en-US" baseline="0" dirty="0" smtClean="0"/>
                        <a:t>Clustering coefficient</a:t>
                      </a:r>
                      <a:endParaRPr lang="en-US" dirty="0"/>
                    </a:p>
                  </a:txBody>
                  <a:tcPr/>
                </a:tc>
                <a:tc>
                  <a:txBody>
                    <a:bodyPr/>
                    <a:lstStyle/>
                    <a:p>
                      <a:pPr>
                        <a:buFont typeface="Arial"/>
                        <a:buChar char="•"/>
                      </a:pPr>
                      <a:r>
                        <a:rPr lang="en-US" dirty="0" smtClean="0"/>
                        <a:t>Number of self</a:t>
                      </a:r>
                      <a:r>
                        <a:rPr lang="en-US" baseline="0" dirty="0" smtClean="0"/>
                        <a:t> loops</a:t>
                      </a:r>
                    </a:p>
                    <a:p>
                      <a:pPr>
                        <a:buFont typeface="Arial"/>
                        <a:buChar char="•"/>
                      </a:pPr>
                      <a:r>
                        <a:rPr lang="en-US" baseline="0" dirty="0" smtClean="0"/>
                        <a:t>Number of loops with two nodes</a:t>
                      </a:r>
                    </a:p>
                    <a:p>
                      <a:pPr>
                        <a:buFont typeface="Arial"/>
                        <a:buChar char="•"/>
                      </a:pPr>
                      <a:r>
                        <a:rPr lang="en-US" baseline="0" dirty="0" smtClean="0"/>
                        <a:t>Number of loops with three nodes</a:t>
                      </a:r>
                    </a:p>
                    <a:p>
                      <a:pPr>
                        <a:buFont typeface="Arial"/>
                        <a:buChar char="•"/>
                      </a:pPr>
                      <a:r>
                        <a:rPr lang="en-US" baseline="0" dirty="0" smtClean="0"/>
                        <a:t>Largest connected component</a:t>
                      </a:r>
                    </a:p>
                    <a:p>
                      <a:pPr>
                        <a:buFont typeface="Arial"/>
                        <a:buChar char="•"/>
                      </a:pPr>
                      <a:endParaRPr lang="en-US" dirty="0" smtClean="0"/>
                    </a:p>
                    <a:p>
                      <a:pPr>
                        <a:buFont typeface="Arial"/>
                        <a:buChar char="•"/>
                      </a:pPr>
                      <a:endParaRPr lang="en-US" dirty="0"/>
                    </a:p>
                  </a:txBody>
                  <a:tcPr/>
                </a:tc>
              </a:tr>
            </a:tbl>
          </a:graphicData>
        </a:graphic>
      </p:graphicFrame>
    </p:spTree>
    <p:extLst>
      <p:ext uri="{BB962C8B-B14F-4D97-AF65-F5344CB8AC3E}">
        <p14:creationId xmlns:p14="http://schemas.microsoft.com/office/powerpoint/2010/main" val="8787557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Parameters that shape the graph</a:t>
            </a:r>
            <a:endParaRPr lang="en-US" dirty="0"/>
          </a:p>
        </p:txBody>
      </p:sp>
      <p:pic>
        <p:nvPicPr>
          <p:cNvPr id="6" name="Content Placeholder 5"/>
          <p:cNvPicPr>
            <a:picLocks noGrp="1" noChangeAspect="1"/>
          </p:cNvPicPr>
          <p:nvPr>
            <p:ph idx="1"/>
          </p:nvPr>
        </p:nvPicPr>
        <p:blipFill>
          <a:blip r:embed="rId3"/>
          <a:srcRect l="-28677" r="-28677"/>
          <a:stretch>
            <a:fillRect/>
          </a:stretch>
        </p:blipFill>
        <p:spPr>
          <a:xfrm>
            <a:off x="229755" y="1605542"/>
            <a:ext cx="8683623" cy="4791025"/>
          </a:xfrm>
          <a:prstGeom prst="rect">
            <a:avLst/>
          </a:prstGeom>
        </p:spPr>
      </p:pic>
    </p:spTree>
    <p:extLst>
      <p:ext uri="{BB962C8B-B14F-4D97-AF65-F5344CB8AC3E}">
        <p14:creationId xmlns:p14="http://schemas.microsoft.com/office/powerpoint/2010/main" val="6942982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parameters and attributes</a:t>
            </a:r>
            <a:endParaRPr lang="en-US" dirty="0"/>
          </a:p>
        </p:txBody>
      </p:sp>
      <p:pic>
        <p:nvPicPr>
          <p:cNvPr id="7" name="Picture 6"/>
          <p:cNvPicPr>
            <a:picLocks noChangeAspect="1"/>
          </p:cNvPicPr>
          <p:nvPr/>
        </p:nvPicPr>
        <p:blipFill>
          <a:blip r:embed="rId3"/>
          <a:stretch>
            <a:fillRect/>
          </a:stretch>
        </p:blipFill>
        <p:spPr>
          <a:xfrm>
            <a:off x="5856345" y="2046598"/>
            <a:ext cx="2248194" cy="3872612"/>
          </a:xfrm>
          <a:prstGeom prst="rect">
            <a:avLst/>
          </a:prstGeom>
        </p:spPr>
      </p:pic>
      <p:pic>
        <p:nvPicPr>
          <p:cNvPr id="9" name="Picture 8"/>
          <p:cNvPicPr>
            <a:picLocks noChangeAspect="1"/>
          </p:cNvPicPr>
          <p:nvPr/>
        </p:nvPicPr>
        <p:blipFill>
          <a:blip r:embed="rId4"/>
          <a:stretch>
            <a:fillRect/>
          </a:stretch>
        </p:blipFill>
        <p:spPr>
          <a:xfrm>
            <a:off x="839667" y="1807694"/>
            <a:ext cx="4739640" cy="4114800"/>
          </a:xfrm>
          <a:prstGeom prst="rect">
            <a:avLst/>
          </a:prstGeom>
        </p:spPr>
      </p:pic>
    </p:spTree>
    <p:extLst>
      <p:ext uri="{BB962C8B-B14F-4D97-AF65-F5344CB8AC3E}">
        <p14:creationId xmlns:p14="http://schemas.microsoft.com/office/powerpoint/2010/main" val="9279442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descriptive statistics</a:t>
            </a:r>
            <a:endParaRPr lang="en-US" dirty="0"/>
          </a:p>
        </p:txBody>
      </p:sp>
      <p:pic>
        <p:nvPicPr>
          <p:cNvPr id="6" name="Picture 5"/>
          <p:cNvPicPr>
            <a:picLocks noChangeAspect="1"/>
          </p:cNvPicPr>
          <p:nvPr/>
        </p:nvPicPr>
        <p:blipFill>
          <a:blip r:embed="rId2"/>
          <a:stretch>
            <a:fillRect/>
          </a:stretch>
        </p:blipFill>
        <p:spPr>
          <a:xfrm>
            <a:off x="627731" y="1420294"/>
            <a:ext cx="7999859" cy="4974458"/>
          </a:xfrm>
          <a:prstGeom prst="rect">
            <a:avLst/>
          </a:prstGeom>
        </p:spPr>
      </p:pic>
    </p:spTree>
    <p:extLst>
      <p:ext uri="{BB962C8B-B14F-4D97-AF65-F5344CB8AC3E}">
        <p14:creationId xmlns:p14="http://schemas.microsoft.com/office/powerpoint/2010/main" val="24969556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descriptive statistics</a:t>
            </a:r>
            <a:endParaRPr lang="en-US" dirty="0"/>
          </a:p>
        </p:txBody>
      </p:sp>
      <p:sp>
        <p:nvSpPr>
          <p:cNvPr id="3" name="Content Placeholder 2"/>
          <p:cNvSpPr>
            <a:spLocks noGrp="1"/>
          </p:cNvSpPr>
          <p:nvPr>
            <p:ph idx="1"/>
          </p:nvPr>
        </p:nvSpPr>
        <p:spPr/>
        <p:txBody>
          <a:bodyPr/>
          <a:lstStyle/>
          <a:p>
            <a:r>
              <a:rPr lang="en-US" dirty="0" smtClean="0"/>
              <a:t>13 attributes were significantly different between WK and SWS</a:t>
            </a:r>
          </a:p>
          <a:p>
            <a:r>
              <a:rPr lang="en-US" dirty="0" smtClean="0"/>
              <a:t>12 attributes were significantly different between WK and REM in PRE and 11 in POST</a:t>
            </a:r>
          </a:p>
          <a:p>
            <a:r>
              <a:rPr lang="en-US" dirty="0" smtClean="0"/>
              <a:t>10 attributes were significantly different between SWS and REM in POST, but none in PRE</a:t>
            </a:r>
          </a:p>
          <a:p>
            <a:r>
              <a:rPr lang="en-US" dirty="0" smtClean="0"/>
              <a:t>PRE and POST within SWS and REM were significantly different across all attributes, across 12 attributes for WK</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Naïve classifier</a:t>
            </a:r>
            <a:endParaRPr lang="en-US" dirty="0"/>
          </a:p>
        </p:txBody>
      </p:sp>
      <p:pic>
        <p:nvPicPr>
          <p:cNvPr id="5" name="Picture 4"/>
          <p:cNvPicPr>
            <a:picLocks noChangeAspect="1"/>
          </p:cNvPicPr>
          <p:nvPr/>
        </p:nvPicPr>
        <p:blipFill>
          <a:blip r:embed="rId3"/>
          <a:stretch>
            <a:fillRect/>
          </a:stretch>
        </p:blipFill>
        <p:spPr>
          <a:xfrm>
            <a:off x="308614" y="1763287"/>
            <a:ext cx="8394700" cy="1943100"/>
          </a:xfrm>
          <a:prstGeom prst="rect">
            <a:avLst/>
          </a:prstGeom>
        </p:spPr>
      </p:pic>
      <p:pic>
        <p:nvPicPr>
          <p:cNvPr id="6" name="Picture 5"/>
          <p:cNvPicPr>
            <a:picLocks noChangeAspect="1"/>
          </p:cNvPicPr>
          <p:nvPr/>
        </p:nvPicPr>
        <p:blipFill>
          <a:blip r:embed="rId4"/>
          <a:stretch>
            <a:fillRect/>
          </a:stretch>
        </p:blipFill>
        <p:spPr>
          <a:xfrm>
            <a:off x="1459827" y="3859255"/>
            <a:ext cx="6018791" cy="2369099"/>
          </a:xfrm>
          <a:prstGeom prst="rect">
            <a:avLst/>
          </a:prstGeom>
        </p:spPr>
      </p:pic>
    </p:spTree>
    <p:extLst>
      <p:ext uri="{BB962C8B-B14F-4D97-AF65-F5344CB8AC3E}">
        <p14:creationId xmlns:p14="http://schemas.microsoft.com/office/powerpoint/2010/main" val="32409277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222010" y="698035"/>
            <a:ext cx="7886700" cy="993775"/>
          </a:xfrm>
        </p:spPr>
        <p:txBody>
          <a:bodyPr rtlCol="0">
            <a:normAutofit fontScale="90000"/>
          </a:bodyPr>
          <a:lstStyle/>
          <a:p>
            <a:pPr fontAlgn="auto">
              <a:spcAft>
                <a:spcPts val="0"/>
              </a:spcAft>
              <a:defRPr/>
            </a:pPr>
            <a:r>
              <a:rPr lang="en-US" altLang="en-US" b="1" dirty="0" smtClean="0"/>
              <a:t>Cell Assemblies: </a:t>
            </a:r>
            <a:br>
              <a:rPr lang="en-US" altLang="en-US" b="1" dirty="0" smtClean="0"/>
            </a:br>
            <a:r>
              <a:rPr lang="en-US" altLang="en-US" b="1" dirty="0" smtClean="0"/>
              <a:t>Basic Unit of Neural Grammar</a:t>
            </a:r>
          </a:p>
        </p:txBody>
      </p:sp>
      <p:pic>
        <p:nvPicPr>
          <p:cNvPr id="4099" name="Picture 2" descr="http://385888a2d8aaf2499c5f-64d142b35093ce125caba6c3b31274a9.r81.cf1.rackcdn.com/wileycs2005/fig_eh3-1.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005273" y="2275636"/>
            <a:ext cx="2816225" cy="2879725"/>
          </a:xfrm>
          <a:noFill/>
        </p:spPr>
      </p:pic>
      <p:sp>
        <p:nvSpPr>
          <p:cNvPr id="5" name="Rectangle 4"/>
          <p:cNvSpPr/>
          <p:nvPr/>
        </p:nvSpPr>
        <p:spPr>
          <a:xfrm>
            <a:off x="6350" y="6529388"/>
            <a:ext cx="4572000" cy="334962"/>
          </a:xfrm>
          <a:prstGeom prst="rect">
            <a:avLst/>
          </a:prstGeom>
        </p:spPr>
        <p:txBody>
          <a:bodyPr>
            <a:spAutoFit/>
          </a:bodyPr>
          <a:lstStyle/>
          <a:p>
            <a:pPr eaLnBrk="1" fontAlgn="auto" hangingPunct="1">
              <a:spcBef>
                <a:spcPts val="0"/>
              </a:spcBef>
              <a:spcAft>
                <a:spcPts val="0"/>
              </a:spcAft>
              <a:defRPr/>
            </a:pPr>
            <a:r>
              <a:rPr lang="en-US" sz="788" dirty="0">
                <a:solidFill>
                  <a:srgbClr val="222222"/>
                </a:solidFill>
                <a:latin typeface="Arial" panose="020B0604020202020204" pitchFamily="34" charset="0"/>
              </a:rPr>
              <a:t>Hebb, Donald </a:t>
            </a:r>
            <a:r>
              <a:rPr lang="en-US" sz="788" dirty="0" err="1">
                <a:solidFill>
                  <a:srgbClr val="222222"/>
                </a:solidFill>
                <a:latin typeface="Arial" panose="020B0604020202020204" pitchFamily="34" charset="0"/>
              </a:rPr>
              <a:t>Olding</a:t>
            </a:r>
            <a:r>
              <a:rPr lang="en-US" sz="788" dirty="0">
                <a:solidFill>
                  <a:srgbClr val="222222"/>
                </a:solidFill>
                <a:latin typeface="Arial" panose="020B0604020202020204" pitchFamily="34" charset="0"/>
              </a:rPr>
              <a:t>. </a:t>
            </a:r>
            <a:r>
              <a:rPr lang="en-US" sz="788" i="1" dirty="0">
                <a:solidFill>
                  <a:srgbClr val="222222"/>
                </a:solidFill>
                <a:latin typeface="Arial" panose="020B0604020202020204" pitchFamily="34" charset="0"/>
              </a:rPr>
              <a:t>The organization of behavior: A neuropsychological theory</a:t>
            </a:r>
            <a:r>
              <a:rPr lang="en-US" sz="788" dirty="0">
                <a:solidFill>
                  <a:srgbClr val="222222"/>
                </a:solidFill>
                <a:latin typeface="Arial" panose="020B0604020202020204" pitchFamily="34" charset="0"/>
              </a:rPr>
              <a:t>. Psychology Press, 2005.</a:t>
            </a:r>
            <a:endParaRPr lang="en-US" sz="788" dirty="0">
              <a:latin typeface="+mn-lt"/>
            </a:endParaRPr>
          </a:p>
        </p:txBody>
      </p:sp>
      <p:sp>
        <p:nvSpPr>
          <p:cNvPr id="7" name="Explosion 1 6"/>
          <p:cNvSpPr/>
          <p:nvPr/>
        </p:nvSpPr>
        <p:spPr>
          <a:xfrm>
            <a:off x="3216035" y="3069386"/>
            <a:ext cx="2063750" cy="1298575"/>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100" dirty="0"/>
              <a:t>Plasticity</a:t>
            </a:r>
          </a:p>
        </p:txBody>
      </p:sp>
      <p:cxnSp>
        <p:nvCxnSpPr>
          <p:cNvPr id="9" name="Straight Arrow Connector 8"/>
          <p:cNvCxnSpPr/>
          <p:nvPr/>
        </p:nvCxnSpPr>
        <p:spPr>
          <a:xfrm flipV="1">
            <a:off x="2600085" y="3739311"/>
            <a:ext cx="827088" cy="12700"/>
          </a:xfrm>
          <a:prstGeom prst="straightConnector1">
            <a:avLst/>
          </a:prstGeom>
          <a:ln w="698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5082935" y="3702799"/>
            <a:ext cx="825500" cy="12700"/>
          </a:xfrm>
          <a:prstGeom prst="straightConnector1">
            <a:avLst/>
          </a:prstGeom>
          <a:ln w="69850">
            <a:tailEnd type="triangle"/>
          </a:ln>
        </p:spPr>
        <p:style>
          <a:lnRef idx="1">
            <a:schemeClr val="accent1"/>
          </a:lnRef>
          <a:fillRef idx="0">
            <a:schemeClr val="accent1"/>
          </a:fillRef>
          <a:effectRef idx="0">
            <a:schemeClr val="accent1"/>
          </a:effectRef>
          <a:fontRef idx="minor">
            <a:schemeClr val="tx1"/>
          </a:fontRef>
        </p:style>
      </p:cxnSp>
      <p:pic>
        <p:nvPicPr>
          <p:cNvPr id="4104"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2010" y="2753474"/>
            <a:ext cx="24003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72183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Naïve classifier</a:t>
            </a:r>
            <a:endParaRPr lang="en-US" dirty="0"/>
          </a:p>
        </p:txBody>
      </p:sp>
      <p:pic>
        <p:nvPicPr>
          <p:cNvPr id="5" name="Content Placeholder 4"/>
          <p:cNvPicPr>
            <a:picLocks noGrp="1" noChangeAspect="1"/>
          </p:cNvPicPr>
          <p:nvPr>
            <p:ph idx="1"/>
          </p:nvPr>
        </p:nvPicPr>
        <p:blipFill>
          <a:blip r:embed="rId3"/>
          <a:srcRect t="-8726" b="-8726"/>
          <a:stretch>
            <a:fillRect/>
          </a:stretch>
        </p:blipFill>
        <p:spPr>
          <a:prstGeom prst="rect">
            <a:avLst/>
          </a:prstGeom>
        </p:spPr>
      </p:pic>
    </p:spTree>
    <p:extLst>
      <p:ext uri="{BB962C8B-B14F-4D97-AF65-F5344CB8AC3E}">
        <p14:creationId xmlns:p14="http://schemas.microsoft.com/office/powerpoint/2010/main" val="2527048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Naïve classifier</a:t>
            </a:r>
            <a:endParaRPr lang="en-US" dirty="0"/>
          </a:p>
        </p:txBody>
      </p:sp>
      <p:pic>
        <p:nvPicPr>
          <p:cNvPr id="5" name="Content Placeholder 4"/>
          <p:cNvPicPr>
            <a:picLocks noGrp="1" noChangeAspect="1"/>
          </p:cNvPicPr>
          <p:nvPr>
            <p:ph idx="1"/>
          </p:nvPr>
        </p:nvPicPr>
        <p:blipFill>
          <a:blip r:embed="rId3"/>
          <a:srcRect t="-8726" b="-8726"/>
          <a:stretch>
            <a:fillRect/>
          </a:stretch>
        </p:blipFill>
        <p:spPr>
          <a:prstGeom prst="rect">
            <a:avLst/>
          </a:prstGeom>
        </p:spPr>
      </p:pic>
      <p:sp>
        <p:nvSpPr>
          <p:cNvPr id="12" name="Frame 11"/>
          <p:cNvSpPr/>
          <p:nvPr/>
        </p:nvSpPr>
        <p:spPr>
          <a:xfrm>
            <a:off x="3182426" y="2277483"/>
            <a:ext cx="1635008" cy="3649813"/>
          </a:xfrm>
          <a:prstGeom prst="frame">
            <a:avLst/>
          </a:prstGeom>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Frame 5"/>
          <p:cNvSpPr/>
          <p:nvPr/>
        </p:nvSpPr>
        <p:spPr>
          <a:xfrm>
            <a:off x="5480776" y="2283891"/>
            <a:ext cx="1635008" cy="3649813"/>
          </a:xfrm>
          <a:prstGeom prst="frame">
            <a:avLst/>
          </a:prstGeom>
          <a:ln w="63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662200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Naïve classifier</a:t>
            </a:r>
            <a:endParaRPr lang="en-US" dirty="0"/>
          </a:p>
        </p:txBody>
      </p:sp>
      <p:pic>
        <p:nvPicPr>
          <p:cNvPr id="6" name="Content Placeholder 5"/>
          <p:cNvPicPr>
            <a:picLocks noGrp="1" noChangeAspect="1"/>
          </p:cNvPicPr>
          <p:nvPr>
            <p:ph idx="1"/>
          </p:nvPr>
        </p:nvPicPr>
        <p:blipFill>
          <a:blip r:embed="rId3"/>
          <a:srcRect l="-22569" r="-22569"/>
          <a:stretch>
            <a:fillRect/>
          </a:stretch>
        </p:blipFill>
        <p:spPr>
          <a:prstGeom prst="rect">
            <a:avLst/>
          </a:prstGeom>
        </p:spPr>
      </p:pic>
    </p:spTree>
    <p:extLst>
      <p:ext uri="{BB962C8B-B14F-4D97-AF65-F5344CB8AC3E}">
        <p14:creationId xmlns:p14="http://schemas.microsoft.com/office/powerpoint/2010/main" val="29202072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Naïve classifier</a:t>
            </a:r>
            <a:endParaRPr lang="en-US" dirty="0"/>
          </a:p>
        </p:txBody>
      </p:sp>
      <p:pic>
        <p:nvPicPr>
          <p:cNvPr id="5" name="Content Placeholder 4"/>
          <p:cNvPicPr>
            <a:picLocks noGrp="1" noChangeAspect="1"/>
          </p:cNvPicPr>
          <p:nvPr>
            <p:ph idx="1"/>
          </p:nvPr>
        </p:nvPicPr>
        <p:blipFill>
          <a:blip r:embed="rId3"/>
          <a:srcRect l="-29152" r="-29152"/>
          <a:stretch>
            <a:fillRect/>
          </a:stretch>
        </p:blipFill>
        <p:spPr>
          <a:prstGeom prst="rect">
            <a:avLst/>
          </a:prstGeom>
        </p:spPr>
      </p:pic>
    </p:spTree>
    <p:extLst>
      <p:ext uri="{BB962C8B-B14F-4D97-AF65-F5344CB8AC3E}">
        <p14:creationId xmlns:p14="http://schemas.microsoft.com/office/powerpoint/2010/main" val="38608314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results</a:t>
            </a:r>
            <a:endParaRPr lang="en-US" dirty="0"/>
          </a:p>
        </p:txBody>
      </p:sp>
      <p:sp>
        <p:nvSpPr>
          <p:cNvPr id="3" name="Content Placeholder 2"/>
          <p:cNvSpPr>
            <a:spLocks noGrp="1"/>
          </p:cNvSpPr>
          <p:nvPr>
            <p:ph idx="1"/>
          </p:nvPr>
        </p:nvSpPr>
        <p:spPr/>
        <p:txBody>
          <a:bodyPr/>
          <a:lstStyle/>
          <a:p>
            <a:r>
              <a:rPr lang="en-US" dirty="0" smtClean="0"/>
              <a:t>Graph attributes vary significantly across behavioral states and experimental periods</a:t>
            </a:r>
          </a:p>
          <a:p>
            <a:pPr>
              <a:buNone/>
            </a:pPr>
            <a:endParaRPr lang="en-US" dirty="0" smtClean="0"/>
          </a:p>
          <a:p>
            <a:r>
              <a:rPr lang="en-US" dirty="0" smtClean="0"/>
              <a:t>Naïve </a:t>
            </a:r>
            <a:r>
              <a:rPr lang="en-US" dirty="0" err="1" smtClean="0"/>
              <a:t>Bayes</a:t>
            </a:r>
            <a:r>
              <a:rPr lang="en-US" dirty="0" smtClean="0"/>
              <a:t> classifier can sort behavioral states quite well, which validates the model</a:t>
            </a:r>
            <a:endParaRPr lang="en-US" dirty="0"/>
          </a:p>
        </p:txBody>
      </p:sp>
    </p:spTree>
    <p:extLst>
      <p:ext uri="{BB962C8B-B14F-4D97-AF65-F5344CB8AC3E}">
        <p14:creationId xmlns:p14="http://schemas.microsoft.com/office/powerpoint/2010/main" val="33072016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165100" y="-57150"/>
            <a:ext cx="7886700" cy="1325563"/>
          </a:xfrm>
        </p:spPr>
        <p:txBody>
          <a:bodyPr/>
          <a:lstStyle/>
          <a:p>
            <a:r>
              <a:rPr lang="en-US" altLang="en-US" b="1" smtClean="0"/>
              <a:t>Future Directions</a:t>
            </a:r>
          </a:p>
        </p:txBody>
      </p:sp>
      <p:sp>
        <p:nvSpPr>
          <p:cNvPr id="9219" name="Content Placeholder 2"/>
          <p:cNvSpPr>
            <a:spLocks noGrp="1"/>
          </p:cNvSpPr>
          <p:nvPr>
            <p:ph idx="1"/>
          </p:nvPr>
        </p:nvSpPr>
        <p:spPr>
          <a:xfrm>
            <a:off x="165100" y="1066800"/>
            <a:ext cx="7886700" cy="5710238"/>
          </a:xfrm>
        </p:spPr>
        <p:txBody>
          <a:bodyPr rtlCol="0">
            <a:noAutofit/>
          </a:bodyPr>
          <a:lstStyle/>
          <a:p>
            <a:pPr fontAlgn="auto">
              <a:spcAft>
                <a:spcPts val="0"/>
              </a:spcAft>
              <a:defRPr/>
            </a:pPr>
            <a:r>
              <a:rPr lang="en-US" altLang="en-US" b="1" dirty="0"/>
              <a:t>Increase number </a:t>
            </a:r>
            <a:r>
              <a:rPr lang="en-US" altLang="en-US" dirty="0"/>
              <a:t>of recorded neurons through advancements in MEA </a:t>
            </a:r>
            <a:r>
              <a:rPr lang="en-US" altLang="en-US" dirty="0" smtClean="0"/>
              <a:t>tech</a:t>
            </a:r>
          </a:p>
          <a:p>
            <a:pPr fontAlgn="auto">
              <a:spcAft>
                <a:spcPts val="0"/>
              </a:spcAft>
              <a:defRPr/>
            </a:pPr>
            <a:endParaRPr lang="en-US" altLang="en-US" dirty="0"/>
          </a:p>
          <a:p>
            <a:pPr fontAlgn="auto">
              <a:spcAft>
                <a:spcPts val="0"/>
              </a:spcAft>
              <a:defRPr/>
            </a:pPr>
            <a:r>
              <a:rPr lang="en-US" altLang="en-US" dirty="0"/>
              <a:t>Apply more </a:t>
            </a:r>
            <a:r>
              <a:rPr lang="en-US" altLang="en-US" b="1" dirty="0"/>
              <a:t>sophisticated graph theoretic techniques </a:t>
            </a:r>
            <a:r>
              <a:rPr lang="en-US" altLang="en-US" dirty="0"/>
              <a:t>to data, for example</a:t>
            </a:r>
            <a:r>
              <a:rPr lang="en-US" altLang="en-US" dirty="0" smtClean="0"/>
              <a:t>…?</a:t>
            </a:r>
          </a:p>
          <a:p>
            <a:pPr fontAlgn="auto">
              <a:spcAft>
                <a:spcPts val="0"/>
              </a:spcAft>
              <a:defRPr/>
            </a:pPr>
            <a:endParaRPr lang="en-US" altLang="en-US" dirty="0"/>
          </a:p>
          <a:p>
            <a:pPr fontAlgn="auto">
              <a:spcAft>
                <a:spcPts val="0"/>
              </a:spcAft>
              <a:defRPr/>
            </a:pPr>
            <a:r>
              <a:rPr lang="en-US" altLang="en-US" dirty="0"/>
              <a:t>Parse out </a:t>
            </a:r>
            <a:r>
              <a:rPr lang="en-US" altLang="en-US" b="1" dirty="0"/>
              <a:t>behavioral correlates</a:t>
            </a:r>
            <a:r>
              <a:rPr lang="en-US" altLang="en-US" dirty="0"/>
              <a:t> of individual assembly sequences, i.e. further explore neural </a:t>
            </a:r>
            <a:r>
              <a:rPr lang="en-US" altLang="en-US" dirty="0" smtClean="0"/>
              <a:t>syntax</a:t>
            </a:r>
          </a:p>
          <a:p>
            <a:pPr fontAlgn="auto">
              <a:spcAft>
                <a:spcPts val="0"/>
              </a:spcAft>
              <a:defRPr/>
            </a:pPr>
            <a:endParaRPr lang="en-US" altLang="en-US" dirty="0"/>
          </a:p>
          <a:p>
            <a:pPr fontAlgn="auto">
              <a:spcAft>
                <a:spcPts val="0"/>
              </a:spcAft>
              <a:defRPr/>
            </a:pPr>
            <a:r>
              <a:rPr lang="en-US" altLang="en-US" dirty="0"/>
              <a:t>Analyze more in </a:t>
            </a:r>
            <a:r>
              <a:rPr lang="en-US" altLang="en-US" b="1" dirty="0"/>
              <a:t>continuous time domain</a:t>
            </a:r>
            <a:r>
              <a:rPr lang="en-US" altLang="en-US" dirty="0"/>
              <a:t> (i.e. break up IAI).</a:t>
            </a:r>
          </a:p>
          <a:p>
            <a:pPr marL="0" indent="0" fontAlgn="auto">
              <a:spcAft>
                <a:spcPts val="0"/>
              </a:spcAft>
              <a:buFont typeface="Arial" panose="020B0604020202020204" pitchFamily="34" charset="0"/>
              <a:buNone/>
              <a:defRPr/>
            </a:pPr>
            <a:r>
              <a:rPr lang="en-US" altLang="en-US" dirty="0"/>
              <a:t> </a:t>
            </a:r>
          </a:p>
          <a:p>
            <a:pPr fontAlgn="auto">
              <a:spcAft>
                <a:spcPts val="0"/>
              </a:spcAft>
              <a:defRPr/>
            </a:pPr>
            <a:endParaRPr lang="en-US" altLang="en-US" dirty="0"/>
          </a:p>
          <a:p>
            <a:pPr fontAlgn="auto">
              <a:spcAft>
                <a:spcPts val="0"/>
              </a:spcAft>
              <a:defRPr/>
            </a:pPr>
            <a:endParaRPr lang="en-US" altLang="en-US" dirty="0"/>
          </a:p>
          <a:p>
            <a:pPr fontAlgn="auto">
              <a:spcAft>
                <a:spcPts val="0"/>
              </a:spcAft>
              <a:defRPr/>
            </a:pPr>
            <a:endParaRPr lang="en-US" altLang="en-US" dirty="0"/>
          </a:p>
        </p:txBody>
      </p:sp>
    </p:spTree>
    <p:extLst>
      <p:ext uri="{BB962C8B-B14F-4D97-AF65-F5344CB8AC3E}">
        <p14:creationId xmlns:p14="http://schemas.microsoft.com/office/powerpoint/2010/main" val="30426771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21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219">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219">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92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Supplementary: </a:t>
            </a:r>
            <a:r>
              <a:rPr lang="en-US" dirty="0" err="1" smtClean="0"/>
              <a:t>Bayes</a:t>
            </a:r>
            <a:r>
              <a:rPr lang="en-US" dirty="0" smtClean="0"/>
              <a:t> Classifier</a:t>
            </a:r>
            <a:endParaRPr lang="en-US" dirty="0"/>
          </a:p>
        </p:txBody>
      </p:sp>
      <p:sp>
        <p:nvSpPr>
          <p:cNvPr id="3" name="Content Placeholder 2"/>
          <p:cNvSpPr>
            <a:spLocks noGrp="1"/>
          </p:cNvSpPr>
          <p:nvPr>
            <p:ph idx="1"/>
          </p:nvPr>
        </p:nvSpPr>
        <p:spPr>
          <a:xfrm>
            <a:off x="628650" y="3518420"/>
            <a:ext cx="7886700" cy="2658543"/>
          </a:xfrm>
        </p:spPr>
        <p:txBody>
          <a:bodyPr/>
          <a:lstStyle/>
          <a:p>
            <a:r>
              <a:rPr lang="en-US" dirty="0" smtClean="0"/>
              <a:t>X is an instance with </a:t>
            </a:r>
            <a:r>
              <a:rPr lang="en-US" dirty="0" err="1" smtClean="0"/>
              <a:t>n</a:t>
            </a:r>
            <a:r>
              <a:rPr lang="en-US" dirty="0" smtClean="0"/>
              <a:t> features</a:t>
            </a:r>
          </a:p>
          <a:p>
            <a:r>
              <a:rPr lang="en-US" dirty="0" smtClean="0"/>
              <a:t>Ck is the classification for </a:t>
            </a:r>
            <a:r>
              <a:rPr lang="en-US" dirty="0" err="1" smtClean="0"/>
              <a:t>k</a:t>
            </a:r>
            <a:r>
              <a:rPr lang="en-US" dirty="0" smtClean="0"/>
              <a:t> possible outcomes</a:t>
            </a:r>
          </a:p>
          <a:p>
            <a:r>
              <a:rPr lang="en-US" dirty="0" smtClean="0"/>
              <a:t>Assumes the value of any particular feature is independent of the value of any other feature, given the class variable</a:t>
            </a:r>
          </a:p>
          <a:p>
            <a:endParaRPr lang="en-US" dirty="0"/>
          </a:p>
        </p:txBody>
      </p:sp>
      <p:pic>
        <p:nvPicPr>
          <p:cNvPr id="4" name="Picture 3"/>
          <p:cNvPicPr>
            <a:picLocks noChangeAspect="1"/>
          </p:cNvPicPr>
          <p:nvPr/>
        </p:nvPicPr>
        <p:blipFill>
          <a:blip r:embed="rId2"/>
          <a:stretch>
            <a:fillRect/>
          </a:stretch>
        </p:blipFill>
        <p:spPr>
          <a:xfrm>
            <a:off x="1416050" y="1690826"/>
            <a:ext cx="6311900" cy="1257300"/>
          </a:xfrm>
          <a:prstGeom prst="rect">
            <a:avLst/>
          </a:prstGeom>
        </p:spPr>
      </p:pic>
    </p:spTree>
    <p:extLst>
      <p:ext uri="{BB962C8B-B14F-4D97-AF65-F5344CB8AC3E}">
        <p14:creationId xmlns:p14="http://schemas.microsoft.com/office/powerpoint/2010/main" val="11875354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711250" y="448704"/>
            <a:ext cx="4617720" cy="6137910"/>
          </a:xfrm>
          <a:prstGeom prst="rect">
            <a:avLst/>
          </a:prstGeom>
        </p:spPr>
      </p:pic>
      <p:pic>
        <p:nvPicPr>
          <p:cNvPr id="8" name="Picture 7"/>
          <p:cNvPicPr>
            <a:picLocks noChangeAspect="1"/>
          </p:cNvPicPr>
          <p:nvPr/>
        </p:nvPicPr>
        <p:blipFill>
          <a:blip r:embed="rId4"/>
          <a:stretch>
            <a:fillRect/>
          </a:stretch>
        </p:blipFill>
        <p:spPr>
          <a:xfrm>
            <a:off x="5249368" y="560512"/>
            <a:ext cx="3463290" cy="5932170"/>
          </a:xfrm>
          <a:prstGeom prst="rect">
            <a:avLst/>
          </a:prstGeom>
        </p:spPr>
      </p:pic>
      <p:sp>
        <p:nvSpPr>
          <p:cNvPr id="9" name="TextBox 8"/>
          <p:cNvSpPr txBox="1"/>
          <p:nvPr/>
        </p:nvSpPr>
        <p:spPr>
          <a:xfrm>
            <a:off x="1167862" y="218989"/>
            <a:ext cx="6364851" cy="369332"/>
          </a:xfrm>
          <a:prstGeom prst="rect">
            <a:avLst/>
          </a:prstGeom>
          <a:noFill/>
        </p:spPr>
        <p:txBody>
          <a:bodyPr wrap="square" rtlCol="0">
            <a:spAutoFit/>
          </a:bodyPr>
          <a:lstStyle/>
          <a:p>
            <a:r>
              <a:rPr lang="en-US" dirty="0" smtClean="0"/>
              <a:t>Supplementary Slide</a:t>
            </a:r>
            <a:endParaRPr lang="en-US" dirty="0"/>
          </a:p>
        </p:txBody>
      </p:sp>
    </p:spTree>
    <p:extLst>
      <p:ext uri="{BB962C8B-B14F-4D97-AF65-F5344CB8AC3E}">
        <p14:creationId xmlns:p14="http://schemas.microsoft.com/office/powerpoint/2010/main" val="10211382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180975" y="331788"/>
            <a:ext cx="7886700" cy="582612"/>
          </a:xfrm>
        </p:spPr>
        <p:txBody>
          <a:bodyPr rtlCol="0">
            <a:normAutofit fontScale="90000"/>
          </a:bodyPr>
          <a:lstStyle/>
          <a:p>
            <a:pPr fontAlgn="auto">
              <a:spcAft>
                <a:spcPts val="0"/>
              </a:spcAft>
              <a:defRPr/>
            </a:pPr>
            <a:r>
              <a:rPr lang="en-US" altLang="en-US" b="1" dirty="0" smtClean="0"/>
              <a:t>How might this work?</a:t>
            </a:r>
          </a:p>
        </p:txBody>
      </p:sp>
      <p:pic>
        <p:nvPicPr>
          <p:cNvPr id="5123"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79375" y="1849438"/>
            <a:ext cx="2265363" cy="3016250"/>
          </a:xfrm>
        </p:spPr>
      </p:pic>
      <p:pic>
        <p:nvPicPr>
          <p:cNvPr id="512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95925" y="2487613"/>
            <a:ext cx="3635375" cy="186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44450" y="6523038"/>
            <a:ext cx="4572000" cy="334962"/>
          </a:xfrm>
          <a:prstGeom prst="rect">
            <a:avLst/>
          </a:prstGeom>
        </p:spPr>
        <p:txBody>
          <a:bodyPr>
            <a:spAutoFit/>
          </a:bodyPr>
          <a:lstStyle/>
          <a:p>
            <a:pPr eaLnBrk="1" fontAlgn="auto" hangingPunct="1">
              <a:spcBef>
                <a:spcPts val="0"/>
              </a:spcBef>
              <a:spcAft>
                <a:spcPts val="0"/>
              </a:spcAft>
              <a:defRPr/>
            </a:pPr>
            <a:r>
              <a:rPr lang="en-US" sz="788" dirty="0" err="1">
                <a:solidFill>
                  <a:srgbClr val="222222"/>
                </a:solidFill>
                <a:latin typeface="Arial" panose="020B0604020202020204" pitchFamily="34" charset="0"/>
              </a:rPr>
              <a:t>Buzsáki</a:t>
            </a:r>
            <a:r>
              <a:rPr lang="en-US" sz="788" dirty="0">
                <a:solidFill>
                  <a:srgbClr val="222222"/>
                </a:solidFill>
                <a:latin typeface="Arial" panose="020B0604020202020204" pitchFamily="34" charset="0"/>
              </a:rPr>
              <a:t>, </a:t>
            </a:r>
            <a:r>
              <a:rPr lang="en-US" sz="788" dirty="0" err="1">
                <a:solidFill>
                  <a:srgbClr val="222222"/>
                </a:solidFill>
                <a:latin typeface="Arial" panose="020B0604020202020204" pitchFamily="34" charset="0"/>
              </a:rPr>
              <a:t>György</a:t>
            </a:r>
            <a:r>
              <a:rPr lang="en-US" sz="788" dirty="0">
                <a:solidFill>
                  <a:srgbClr val="222222"/>
                </a:solidFill>
                <a:latin typeface="Arial" panose="020B0604020202020204" pitchFamily="34" charset="0"/>
              </a:rPr>
              <a:t>. "Neural syntax: cell assemblies, </a:t>
            </a:r>
            <a:r>
              <a:rPr lang="en-US" sz="788" dirty="0" err="1">
                <a:solidFill>
                  <a:srgbClr val="222222"/>
                </a:solidFill>
                <a:latin typeface="Arial" panose="020B0604020202020204" pitchFamily="34" charset="0"/>
              </a:rPr>
              <a:t>synapsembles</a:t>
            </a:r>
            <a:r>
              <a:rPr lang="en-US" sz="788" dirty="0">
                <a:solidFill>
                  <a:srgbClr val="222222"/>
                </a:solidFill>
                <a:latin typeface="Arial" panose="020B0604020202020204" pitchFamily="34" charset="0"/>
              </a:rPr>
              <a:t>, and </a:t>
            </a:r>
            <a:r>
              <a:rPr lang="en-US" sz="788" dirty="0" err="1">
                <a:solidFill>
                  <a:srgbClr val="222222"/>
                </a:solidFill>
                <a:latin typeface="Arial" panose="020B0604020202020204" pitchFamily="34" charset="0"/>
              </a:rPr>
              <a:t>readers."</a:t>
            </a:r>
            <a:r>
              <a:rPr lang="en-US" sz="788" i="1" dirty="0" err="1">
                <a:solidFill>
                  <a:srgbClr val="222222"/>
                </a:solidFill>
                <a:latin typeface="Arial" panose="020B0604020202020204" pitchFamily="34" charset="0"/>
              </a:rPr>
              <a:t>Neuron</a:t>
            </a:r>
            <a:r>
              <a:rPr lang="en-US" sz="788" dirty="0">
                <a:solidFill>
                  <a:srgbClr val="222222"/>
                </a:solidFill>
                <a:latin typeface="Arial" panose="020B0604020202020204" pitchFamily="34" charset="0"/>
              </a:rPr>
              <a:t> 68.3 (2010): 362-385.</a:t>
            </a:r>
            <a:endParaRPr lang="en-US" sz="788" dirty="0">
              <a:latin typeface="+mn-lt"/>
            </a:endParaRPr>
          </a:p>
        </p:txBody>
      </p:sp>
      <p:sp>
        <p:nvSpPr>
          <p:cNvPr id="7" name="Rectangle 6"/>
          <p:cNvSpPr/>
          <p:nvPr/>
        </p:nvSpPr>
        <p:spPr>
          <a:xfrm>
            <a:off x="5283200" y="6469063"/>
            <a:ext cx="4572000" cy="334962"/>
          </a:xfrm>
          <a:prstGeom prst="rect">
            <a:avLst/>
          </a:prstGeom>
        </p:spPr>
        <p:txBody>
          <a:bodyPr>
            <a:spAutoFit/>
          </a:bodyPr>
          <a:lstStyle/>
          <a:p>
            <a:pPr eaLnBrk="1" fontAlgn="auto" hangingPunct="1">
              <a:spcBef>
                <a:spcPts val="0"/>
              </a:spcBef>
              <a:spcAft>
                <a:spcPts val="0"/>
              </a:spcAft>
              <a:defRPr/>
            </a:pPr>
            <a:r>
              <a:rPr lang="en-US" sz="788" dirty="0" err="1">
                <a:solidFill>
                  <a:srgbClr val="222222"/>
                </a:solidFill>
                <a:latin typeface="Arial" panose="020B0604020202020204" pitchFamily="34" charset="0"/>
              </a:rPr>
              <a:t>Ikegaya</a:t>
            </a:r>
            <a:r>
              <a:rPr lang="en-US" sz="788" dirty="0">
                <a:solidFill>
                  <a:srgbClr val="222222"/>
                </a:solidFill>
                <a:latin typeface="Arial" panose="020B0604020202020204" pitchFamily="34" charset="0"/>
              </a:rPr>
              <a:t>, Yuji, et al. "</a:t>
            </a:r>
            <a:r>
              <a:rPr lang="en-US" sz="788" dirty="0" err="1">
                <a:solidFill>
                  <a:srgbClr val="222222"/>
                </a:solidFill>
                <a:latin typeface="Arial" panose="020B0604020202020204" pitchFamily="34" charset="0"/>
              </a:rPr>
              <a:t>Synfire</a:t>
            </a:r>
            <a:r>
              <a:rPr lang="en-US" sz="788" dirty="0">
                <a:solidFill>
                  <a:srgbClr val="222222"/>
                </a:solidFill>
                <a:latin typeface="Arial" panose="020B0604020202020204" pitchFamily="34" charset="0"/>
              </a:rPr>
              <a:t> chains and cortical songs: temporal modules of cortical activity." </a:t>
            </a:r>
            <a:r>
              <a:rPr lang="en-US" sz="788" i="1" dirty="0">
                <a:solidFill>
                  <a:srgbClr val="222222"/>
                </a:solidFill>
                <a:latin typeface="Arial" panose="020B0604020202020204" pitchFamily="34" charset="0"/>
              </a:rPr>
              <a:t>Science</a:t>
            </a:r>
            <a:r>
              <a:rPr lang="en-US" sz="788" dirty="0">
                <a:solidFill>
                  <a:srgbClr val="222222"/>
                </a:solidFill>
                <a:latin typeface="Arial" panose="020B0604020202020204" pitchFamily="34" charset="0"/>
              </a:rPr>
              <a:t> 304.5670 (2004): 559-564.</a:t>
            </a:r>
            <a:endParaRPr lang="en-US" sz="788" dirty="0">
              <a:latin typeface="+mn-lt"/>
            </a:endParaRPr>
          </a:p>
        </p:txBody>
      </p:sp>
      <p:sp>
        <p:nvSpPr>
          <p:cNvPr id="5127" name="TextBox 7"/>
          <p:cNvSpPr txBox="1">
            <a:spLocks noChangeArrowheads="1"/>
          </p:cNvSpPr>
          <p:nvPr/>
        </p:nvSpPr>
        <p:spPr bwMode="auto">
          <a:xfrm>
            <a:off x="379413" y="1541463"/>
            <a:ext cx="16970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800"/>
              <a:t>Reader Neurons</a:t>
            </a:r>
          </a:p>
        </p:txBody>
      </p:sp>
      <p:sp>
        <p:nvSpPr>
          <p:cNvPr id="5128" name="TextBox 8"/>
          <p:cNvSpPr txBox="1">
            <a:spLocks noChangeArrowheads="1"/>
          </p:cNvSpPr>
          <p:nvPr/>
        </p:nvSpPr>
        <p:spPr bwMode="auto">
          <a:xfrm>
            <a:off x="6727825" y="1543050"/>
            <a:ext cx="15001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800"/>
              <a:t>Synfire Chains</a:t>
            </a:r>
          </a:p>
        </p:txBody>
      </p:sp>
      <p:sp>
        <p:nvSpPr>
          <p:cNvPr id="2" name="TextBox 1"/>
          <p:cNvSpPr txBox="1">
            <a:spLocks noChangeArrowheads="1"/>
          </p:cNvSpPr>
          <p:nvPr/>
        </p:nvSpPr>
        <p:spPr bwMode="auto">
          <a:xfrm>
            <a:off x="4100513" y="4673600"/>
            <a:ext cx="5030787"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2100"/>
              <a:t>…not mutually exclusive, just </a:t>
            </a:r>
            <a:r>
              <a:rPr lang="en-US" altLang="en-US" sz="2100" b="1"/>
              <a:t>representative</a:t>
            </a:r>
            <a:r>
              <a:rPr lang="en-US" altLang="en-US" sz="2100"/>
              <a:t> of the type of ideas out there regarding assemblies</a:t>
            </a: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35263" y="2244725"/>
            <a:ext cx="2400300"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a:spLocks noChangeArrowheads="1"/>
          </p:cNvSpPr>
          <p:nvPr/>
        </p:nvSpPr>
        <p:spPr bwMode="auto">
          <a:xfrm>
            <a:off x="3136900" y="1541463"/>
            <a:ext cx="19732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800"/>
              <a:t>Attractor Networks</a:t>
            </a:r>
          </a:p>
        </p:txBody>
      </p:sp>
    </p:spTree>
    <p:extLst>
      <p:ext uri="{BB962C8B-B14F-4D97-AF65-F5344CB8AC3E}">
        <p14:creationId xmlns:p14="http://schemas.microsoft.com/office/powerpoint/2010/main" val="24446464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2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2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7" grpId="0"/>
      <p:bldP spid="5128" grpId="0"/>
      <p:bldP spid="2"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171450" y="138113"/>
            <a:ext cx="7886700" cy="993775"/>
          </a:xfrm>
        </p:spPr>
        <p:txBody>
          <a:bodyPr/>
          <a:lstStyle/>
          <a:p>
            <a:r>
              <a:rPr lang="en-US" altLang="en-US" b="1" smtClean="0"/>
              <a:t>Evidence that this is a thing</a:t>
            </a:r>
          </a:p>
        </p:txBody>
      </p:sp>
      <p:pic>
        <p:nvPicPr>
          <p:cNvPr id="7173"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8613" y="3990975"/>
            <a:ext cx="2562225"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870075" y="1614488"/>
            <a:ext cx="193675" cy="217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175" name="TextBox 7"/>
          <p:cNvSpPr txBox="1">
            <a:spLocks noChangeArrowheads="1"/>
          </p:cNvSpPr>
          <p:nvPr/>
        </p:nvSpPr>
        <p:spPr bwMode="auto">
          <a:xfrm>
            <a:off x="109538" y="1754188"/>
            <a:ext cx="506412"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3000"/>
              <a:t>A.</a:t>
            </a:r>
          </a:p>
        </p:txBody>
      </p:sp>
      <p:sp>
        <p:nvSpPr>
          <p:cNvPr id="7176" name="TextBox 8"/>
          <p:cNvSpPr txBox="1">
            <a:spLocks noChangeArrowheads="1"/>
          </p:cNvSpPr>
          <p:nvPr/>
        </p:nvSpPr>
        <p:spPr bwMode="auto">
          <a:xfrm>
            <a:off x="119063" y="4078288"/>
            <a:ext cx="492125"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3000"/>
              <a:t>B.</a:t>
            </a:r>
          </a:p>
        </p:txBody>
      </p:sp>
      <p:pic>
        <p:nvPicPr>
          <p:cNvPr id="7177"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27325" y="4237038"/>
            <a:ext cx="6491288" cy="173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4714875" y="6523038"/>
            <a:ext cx="4572000" cy="334962"/>
          </a:xfrm>
          <a:prstGeom prst="rect">
            <a:avLst/>
          </a:prstGeom>
        </p:spPr>
        <p:txBody>
          <a:bodyPr>
            <a:spAutoFit/>
          </a:bodyPr>
          <a:lstStyle/>
          <a:p>
            <a:pPr eaLnBrk="1" fontAlgn="auto" hangingPunct="1">
              <a:spcBef>
                <a:spcPts val="0"/>
              </a:spcBef>
              <a:spcAft>
                <a:spcPts val="0"/>
              </a:spcAft>
              <a:defRPr/>
            </a:pPr>
            <a:r>
              <a:rPr lang="en-US" sz="788" dirty="0">
                <a:solidFill>
                  <a:srgbClr val="222222"/>
                </a:solidFill>
                <a:latin typeface="Arial" panose="020B0604020202020204" pitchFamily="34" charset="0"/>
              </a:rPr>
              <a:t>Pfeiffer, Brad E., and David J. Foster. "Hippocampal place-cell sequences depict future paths to remembered goals." </a:t>
            </a:r>
            <a:r>
              <a:rPr lang="en-US" sz="788" i="1" dirty="0">
                <a:solidFill>
                  <a:srgbClr val="222222"/>
                </a:solidFill>
                <a:latin typeface="Arial" panose="020B0604020202020204" pitchFamily="34" charset="0"/>
              </a:rPr>
              <a:t>Nature</a:t>
            </a:r>
            <a:r>
              <a:rPr lang="en-US" sz="788" dirty="0">
                <a:solidFill>
                  <a:srgbClr val="222222"/>
                </a:solidFill>
                <a:latin typeface="Arial" panose="020B0604020202020204" pitchFamily="34" charset="0"/>
              </a:rPr>
              <a:t> 497.7447 (2013): 74-79.</a:t>
            </a:r>
            <a:endParaRPr lang="en-US" sz="788" dirty="0">
              <a:latin typeface="+mn-lt"/>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38238" y="1131888"/>
            <a:ext cx="5391150" cy="246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8" name="TextBox 1"/>
          <p:cNvSpPr txBox="1">
            <a:spLocks noChangeArrowheads="1"/>
          </p:cNvSpPr>
          <p:nvPr/>
        </p:nvSpPr>
        <p:spPr bwMode="auto">
          <a:xfrm>
            <a:off x="0" y="6488113"/>
            <a:ext cx="4364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zh-CN" sz="900"/>
              <a:t>Hahnloser, R.H., Kozhevnikov, A.A., and Fee, M.S. (2002). An ultra-sparse code underlies the generation of neural sequences in a songbird. Nature 419, 65–70.</a:t>
            </a:r>
          </a:p>
        </p:txBody>
      </p:sp>
    </p:spTree>
    <p:extLst>
      <p:ext uri="{BB962C8B-B14F-4D97-AF65-F5344CB8AC3E}">
        <p14:creationId xmlns:p14="http://schemas.microsoft.com/office/powerpoint/2010/main" val="38189542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7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7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7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175" grpId="0"/>
      <p:bldP spid="717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330200" y="266700"/>
            <a:ext cx="4764088" cy="993775"/>
          </a:xfrm>
        </p:spPr>
        <p:txBody>
          <a:bodyPr/>
          <a:lstStyle/>
          <a:p>
            <a:r>
              <a:rPr lang="en-US" altLang="en-US" b="1" dirty="0" smtClean="0"/>
              <a:t>Challenges </a:t>
            </a:r>
          </a:p>
        </p:txBody>
      </p:sp>
      <p:pic>
        <p:nvPicPr>
          <p:cNvPr id="8195"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61925" y="2127250"/>
            <a:ext cx="1731963" cy="2743200"/>
          </a:xfrm>
        </p:spPr>
      </p:pic>
      <p:sp>
        <p:nvSpPr>
          <p:cNvPr id="5" name="Rectangle 4"/>
          <p:cNvSpPr/>
          <p:nvPr/>
        </p:nvSpPr>
        <p:spPr>
          <a:xfrm>
            <a:off x="0" y="6457950"/>
            <a:ext cx="4572000" cy="334963"/>
          </a:xfrm>
          <a:prstGeom prst="rect">
            <a:avLst/>
          </a:prstGeom>
        </p:spPr>
        <p:txBody>
          <a:bodyPr>
            <a:spAutoFit/>
          </a:bodyPr>
          <a:lstStyle/>
          <a:p>
            <a:pPr eaLnBrk="1" fontAlgn="auto" hangingPunct="1">
              <a:spcBef>
                <a:spcPts val="0"/>
              </a:spcBef>
              <a:spcAft>
                <a:spcPts val="0"/>
              </a:spcAft>
              <a:defRPr/>
            </a:pPr>
            <a:r>
              <a:rPr lang="en-US" sz="788" dirty="0">
                <a:solidFill>
                  <a:srgbClr val="222222"/>
                </a:solidFill>
                <a:latin typeface="Arial" panose="020B0604020202020204" pitchFamily="34" charset="0"/>
              </a:rPr>
              <a:t>Kelly, Ryan C., et al. "Comparison of recordings from microelectrode arrays and single electrodes in the visual cortex." </a:t>
            </a:r>
            <a:r>
              <a:rPr lang="en-US" sz="788" i="1" dirty="0">
                <a:solidFill>
                  <a:srgbClr val="222222"/>
                </a:solidFill>
                <a:latin typeface="Arial" panose="020B0604020202020204" pitchFamily="34" charset="0"/>
              </a:rPr>
              <a:t>The Journal of neuroscience</a:t>
            </a:r>
            <a:r>
              <a:rPr lang="en-US" sz="788" dirty="0">
                <a:solidFill>
                  <a:srgbClr val="222222"/>
                </a:solidFill>
                <a:latin typeface="Arial" panose="020B0604020202020204" pitchFamily="34" charset="0"/>
              </a:rPr>
              <a:t> 27.2 (2007): 261-264.</a:t>
            </a:r>
            <a:endParaRPr lang="en-US" sz="788" dirty="0">
              <a:latin typeface="+mn-lt"/>
            </a:endParaRPr>
          </a:p>
        </p:txBody>
      </p:sp>
      <p:pic>
        <p:nvPicPr>
          <p:cNvPr id="8197" name="Picture 5"/>
          <p:cNvPicPr>
            <a:picLocks noChangeAspect="1"/>
          </p:cNvPicPr>
          <p:nvPr/>
        </p:nvPicPr>
        <p:blipFill>
          <a:blip r:embed="rId3">
            <a:extLst>
              <a:ext uri="{28A0092B-C50C-407E-A947-70E740481C1C}">
                <a14:useLocalDpi xmlns:a14="http://schemas.microsoft.com/office/drawing/2010/main" val="0"/>
              </a:ext>
            </a:extLst>
          </a:blip>
          <a:srcRect b="53545"/>
          <a:stretch>
            <a:fillRect/>
          </a:stretch>
        </p:blipFill>
        <p:spPr bwMode="auto">
          <a:xfrm>
            <a:off x="2787650" y="2078038"/>
            <a:ext cx="2606675" cy="1287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 name="TextBox 6"/>
          <p:cNvSpPr txBox="1">
            <a:spLocks noChangeArrowheads="1"/>
          </p:cNvSpPr>
          <p:nvPr/>
        </p:nvSpPr>
        <p:spPr bwMode="auto">
          <a:xfrm>
            <a:off x="84138" y="1555750"/>
            <a:ext cx="490537"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2700" b="1"/>
              <a:t>A.</a:t>
            </a:r>
          </a:p>
        </p:txBody>
      </p:sp>
      <p:sp>
        <p:nvSpPr>
          <p:cNvPr id="8199" name="TextBox 7"/>
          <p:cNvSpPr txBox="1">
            <a:spLocks noChangeArrowheads="1"/>
          </p:cNvSpPr>
          <p:nvPr/>
        </p:nvSpPr>
        <p:spPr bwMode="auto">
          <a:xfrm>
            <a:off x="2997200" y="1555750"/>
            <a:ext cx="471488"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2700" b="1"/>
              <a:t>B.</a:t>
            </a:r>
          </a:p>
        </p:txBody>
      </p:sp>
      <p:sp>
        <p:nvSpPr>
          <p:cNvPr id="8201" name="TextBox 9"/>
          <p:cNvSpPr txBox="1">
            <a:spLocks noChangeArrowheads="1"/>
          </p:cNvSpPr>
          <p:nvPr/>
        </p:nvSpPr>
        <p:spPr bwMode="auto">
          <a:xfrm>
            <a:off x="6491288" y="1555750"/>
            <a:ext cx="460375"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2700" b="1"/>
              <a:t>C.</a:t>
            </a:r>
          </a:p>
        </p:txBody>
      </p:sp>
      <p:sp>
        <p:nvSpPr>
          <p:cNvPr id="11" name="Rectangle 10"/>
          <p:cNvSpPr/>
          <p:nvPr/>
        </p:nvSpPr>
        <p:spPr>
          <a:xfrm>
            <a:off x="4665663" y="6457950"/>
            <a:ext cx="4572000" cy="334963"/>
          </a:xfrm>
          <a:prstGeom prst="rect">
            <a:avLst/>
          </a:prstGeom>
        </p:spPr>
        <p:txBody>
          <a:bodyPr>
            <a:spAutoFit/>
          </a:bodyPr>
          <a:lstStyle/>
          <a:p>
            <a:pPr eaLnBrk="1" fontAlgn="auto" hangingPunct="1">
              <a:spcBef>
                <a:spcPts val="0"/>
              </a:spcBef>
              <a:spcAft>
                <a:spcPts val="0"/>
              </a:spcAft>
              <a:defRPr/>
            </a:pPr>
            <a:r>
              <a:rPr lang="en-US" sz="788" dirty="0">
                <a:solidFill>
                  <a:srgbClr val="222222"/>
                </a:solidFill>
                <a:latin typeface="Arial" panose="020B0604020202020204" pitchFamily="34" charset="0"/>
              </a:rPr>
              <a:t>Lopes-dos-Santos, </a:t>
            </a:r>
            <a:r>
              <a:rPr lang="en-US" sz="788" dirty="0" err="1">
                <a:solidFill>
                  <a:srgbClr val="222222"/>
                </a:solidFill>
                <a:latin typeface="Arial" panose="020B0604020202020204" pitchFamily="34" charset="0"/>
              </a:rPr>
              <a:t>Vítor</a:t>
            </a:r>
            <a:r>
              <a:rPr lang="en-US" sz="788" dirty="0">
                <a:solidFill>
                  <a:srgbClr val="222222"/>
                </a:solidFill>
                <a:latin typeface="Arial" panose="020B0604020202020204" pitchFamily="34" charset="0"/>
              </a:rPr>
              <a:t>, et al. "Neuronal assembly detection and cell membership specification by principal component analysis." </a:t>
            </a:r>
            <a:r>
              <a:rPr lang="en-US" sz="788" i="1" dirty="0" err="1">
                <a:solidFill>
                  <a:srgbClr val="222222"/>
                </a:solidFill>
                <a:latin typeface="Arial" panose="020B0604020202020204" pitchFamily="34" charset="0"/>
              </a:rPr>
              <a:t>PLoS</a:t>
            </a:r>
            <a:r>
              <a:rPr lang="en-US" sz="788" i="1" dirty="0">
                <a:solidFill>
                  <a:srgbClr val="222222"/>
                </a:solidFill>
                <a:latin typeface="Arial" panose="020B0604020202020204" pitchFamily="34" charset="0"/>
              </a:rPr>
              <a:t> One</a:t>
            </a:r>
            <a:r>
              <a:rPr lang="en-US" sz="788" dirty="0">
                <a:solidFill>
                  <a:srgbClr val="222222"/>
                </a:solidFill>
                <a:latin typeface="Arial" panose="020B0604020202020204" pitchFamily="34" charset="0"/>
              </a:rPr>
              <a:t> 6.6 (2011): e20996.</a:t>
            </a:r>
            <a:endParaRPr lang="en-US" sz="788" dirty="0">
              <a:latin typeface="+mn-lt"/>
            </a:endParaRPr>
          </a:p>
        </p:txBody>
      </p:sp>
      <p:cxnSp>
        <p:nvCxnSpPr>
          <p:cNvPr id="3" name="Straight Arrow Connector 2"/>
          <p:cNvCxnSpPr/>
          <p:nvPr/>
        </p:nvCxnSpPr>
        <p:spPr>
          <a:xfrm>
            <a:off x="6905625" y="4732338"/>
            <a:ext cx="1917700" cy="1111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a:spLocks noChangeArrowheads="1"/>
          </p:cNvSpPr>
          <p:nvPr/>
        </p:nvSpPr>
        <p:spPr bwMode="auto">
          <a:xfrm>
            <a:off x="7170738" y="4732338"/>
            <a:ext cx="7556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defRPr/>
            </a:pPr>
            <a:r>
              <a:rPr lang="en-US" altLang="en-US" sz="2400" smtClean="0"/>
              <a:t>time</a:t>
            </a:r>
            <a:endParaRPr lang="en-US" altLang="en-US" sz="1350" smtClean="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11913" y="2127250"/>
            <a:ext cx="2330450" cy="240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08225" y="3405188"/>
            <a:ext cx="3565525"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93938" y="4352925"/>
            <a:ext cx="3703637"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39947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19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9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819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19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20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8" grpId="0"/>
      <p:bldP spid="8199" grpId="0"/>
      <p:bldP spid="8201"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0200" y="1584865"/>
            <a:ext cx="7886700" cy="1360157"/>
          </a:xfrm>
        </p:spPr>
        <p:txBody>
          <a:bodyPr>
            <a:normAutofit/>
          </a:bodyPr>
          <a:lstStyle/>
          <a:p>
            <a:r>
              <a:rPr lang="en-US" altLang="zh-CN" sz="5400" dirty="0" smtClean="0"/>
              <a:t>From Spikes to Graphs</a:t>
            </a:r>
            <a:endParaRPr lang="zh-CN" altLang="en-US" sz="5400" dirty="0"/>
          </a:p>
        </p:txBody>
      </p:sp>
      <p:sp>
        <p:nvSpPr>
          <p:cNvPr id="18" name="文本框 17"/>
          <p:cNvSpPr txBox="1"/>
          <p:nvPr/>
        </p:nvSpPr>
        <p:spPr>
          <a:xfrm>
            <a:off x="748341" y="3269413"/>
            <a:ext cx="7998844" cy="1754326"/>
          </a:xfrm>
          <a:prstGeom prst="rect">
            <a:avLst/>
          </a:prstGeom>
          <a:noFill/>
        </p:spPr>
        <p:txBody>
          <a:bodyPr wrap="square" rtlCol="0">
            <a:spAutoFit/>
          </a:bodyPr>
          <a:lstStyle/>
          <a:p>
            <a:pPr marL="571500" indent="-571500">
              <a:buFont typeface="Arial" panose="020B0604020202020204" pitchFamily="34" charset="0"/>
              <a:buChar char="•"/>
            </a:pPr>
            <a:r>
              <a:rPr lang="en-US" altLang="zh-CN" sz="3600" dirty="0" smtClean="0"/>
              <a:t>From </a:t>
            </a:r>
            <a:r>
              <a:rPr lang="en-US" altLang="zh-CN" sz="3600" dirty="0" smtClean="0">
                <a:solidFill>
                  <a:schemeClr val="bg1">
                    <a:lumMod val="50000"/>
                  </a:schemeClr>
                </a:solidFill>
              </a:rPr>
              <a:t>Spikes</a:t>
            </a:r>
            <a:r>
              <a:rPr lang="en-US" altLang="zh-CN" sz="3600" dirty="0" smtClean="0"/>
              <a:t> to </a:t>
            </a:r>
            <a:r>
              <a:rPr lang="en-US" altLang="zh-CN" sz="3600" dirty="0" smtClean="0">
                <a:solidFill>
                  <a:schemeClr val="bg1">
                    <a:lumMod val="50000"/>
                  </a:schemeClr>
                </a:solidFill>
              </a:rPr>
              <a:t>Assembly Activations</a:t>
            </a:r>
          </a:p>
          <a:p>
            <a:pPr marL="571500" indent="-571500">
              <a:buFont typeface="Arial" panose="020B0604020202020204" pitchFamily="34" charset="0"/>
              <a:buChar char="•"/>
            </a:pPr>
            <a:endParaRPr lang="en-US" altLang="zh-CN" sz="3600" dirty="0" smtClean="0"/>
          </a:p>
          <a:p>
            <a:pPr marL="571500" indent="-571500">
              <a:buFont typeface="Arial" panose="020B0604020202020204" pitchFamily="34" charset="0"/>
              <a:buChar char="•"/>
            </a:pPr>
            <a:r>
              <a:rPr lang="en-US" altLang="zh-CN" sz="3600" dirty="0" smtClean="0"/>
              <a:t>From </a:t>
            </a:r>
            <a:r>
              <a:rPr lang="en-US" altLang="zh-CN" sz="3600" dirty="0" smtClean="0">
                <a:solidFill>
                  <a:schemeClr val="bg1">
                    <a:lumMod val="50000"/>
                  </a:schemeClr>
                </a:solidFill>
              </a:rPr>
              <a:t>Assembly Activations </a:t>
            </a:r>
            <a:r>
              <a:rPr lang="en-US" altLang="zh-CN" sz="3600" dirty="0" smtClean="0"/>
              <a:t>to </a:t>
            </a:r>
            <a:r>
              <a:rPr lang="en-US" altLang="zh-CN" sz="3600" dirty="0" smtClean="0">
                <a:solidFill>
                  <a:schemeClr val="bg1">
                    <a:lumMod val="50000"/>
                  </a:schemeClr>
                </a:solidFill>
              </a:rPr>
              <a:t>Graphs</a:t>
            </a:r>
          </a:p>
        </p:txBody>
      </p:sp>
      <p:sp>
        <p:nvSpPr>
          <p:cNvPr id="4" name="Title 1"/>
          <p:cNvSpPr txBox="1">
            <a:spLocks/>
          </p:cNvSpPr>
          <p:nvPr/>
        </p:nvSpPr>
        <p:spPr>
          <a:xfrm>
            <a:off x="330200" y="266700"/>
            <a:ext cx="4764088" cy="9937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b="1" dirty="0" smtClean="0"/>
              <a:t>Actions</a:t>
            </a:r>
          </a:p>
        </p:txBody>
      </p:sp>
    </p:spTree>
    <p:extLst>
      <p:ext uri="{BB962C8B-B14F-4D97-AF65-F5344CB8AC3E}">
        <p14:creationId xmlns:p14="http://schemas.microsoft.com/office/powerpoint/2010/main" val="31477177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2">
            <a:extLst>
              <a:ext uri="{28A0092B-C50C-407E-A947-70E740481C1C}">
                <a14:useLocalDpi xmlns:a14="http://schemas.microsoft.com/office/drawing/2010/main" val="0"/>
              </a:ext>
            </a:extLst>
          </a:blip>
          <a:srcRect l="38317" t="8496" r="9408" b="69604"/>
          <a:stretch/>
        </p:blipFill>
        <p:spPr>
          <a:xfrm>
            <a:off x="5315754" y="2534335"/>
            <a:ext cx="3209547" cy="1556777"/>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18387"/>
            <a:ext cx="5133975" cy="3228975"/>
          </a:xfrm>
          <a:prstGeom prst="rect">
            <a:avLst/>
          </a:prstGeom>
        </p:spPr>
      </p:pic>
      <p:sp>
        <p:nvSpPr>
          <p:cNvPr id="2" name="标题 1"/>
          <p:cNvSpPr>
            <a:spLocks noGrp="1"/>
          </p:cNvSpPr>
          <p:nvPr>
            <p:ph type="title"/>
          </p:nvPr>
        </p:nvSpPr>
        <p:spPr>
          <a:xfrm>
            <a:off x="300844" y="216281"/>
            <a:ext cx="8549855" cy="1360157"/>
          </a:xfrm>
        </p:spPr>
        <p:txBody>
          <a:bodyPr>
            <a:noAutofit/>
          </a:bodyPr>
          <a:lstStyle/>
          <a:p>
            <a:pPr algn="ctr"/>
            <a:r>
              <a:rPr lang="en-US" altLang="zh-CN" dirty="0" smtClean="0"/>
              <a:t>From </a:t>
            </a:r>
            <a:r>
              <a:rPr lang="en-US" altLang="zh-CN" dirty="0" smtClean="0">
                <a:solidFill>
                  <a:schemeClr val="bg1">
                    <a:lumMod val="50000"/>
                  </a:schemeClr>
                </a:solidFill>
              </a:rPr>
              <a:t>Spikes</a:t>
            </a:r>
            <a:r>
              <a:rPr lang="en-US" altLang="zh-CN" dirty="0" smtClean="0"/>
              <a:t> to </a:t>
            </a:r>
            <a:r>
              <a:rPr lang="en-US" altLang="zh-CN" dirty="0">
                <a:solidFill>
                  <a:schemeClr val="bg1">
                    <a:lumMod val="50000"/>
                  </a:schemeClr>
                </a:solidFill>
              </a:rPr>
              <a:t>Assembly Activations</a:t>
            </a:r>
            <a:endParaRPr lang="zh-CN" altLang="en-US" dirty="0">
              <a:solidFill>
                <a:schemeClr val="bg1">
                  <a:lumMod val="50000"/>
                </a:schemeClr>
              </a:solidFill>
            </a:endParaRPr>
          </a:p>
        </p:txBody>
      </p:sp>
      <p:pic>
        <p:nvPicPr>
          <p:cNvPr id="4" name="图片 3"/>
          <p:cNvPicPr>
            <a:picLocks noChangeAspect="1"/>
          </p:cNvPicPr>
          <p:nvPr/>
        </p:nvPicPr>
        <p:blipFill>
          <a:blip r:embed="rId4">
            <a:clrChange>
              <a:clrFrom>
                <a:srgbClr val="706F6A"/>
              </a:clrFrom>
              <a:clrTo>
                <a:srgbClr val="706F6A">
                  <a:alpha val="0"/>
                </a:srgbClr>
              </a:clrTo>
            </a:clrChange>
            <a:extLst>
              <a:ext uri="{28A0092B-C50C-407E-A947-70E740481C1C}">
                <a14:useLocalDpi xmlns:a14="http://schemas.microsoft.com/office/drawing/2010/main" val="0"/>
              </a:ext>
            </a:extLst>
          </a:blip>
          <a:stretch>
            <a:fillRect/>
          </a:stretch>
        </p:blipFill>
        <p:spPr>
          <a:xfrm rot="15709855">
            <a:off x="285227" y="2180615"/>
            <a:ext cx="2285268" cy="1371161"/>
          </a:xfrm>
          <a:prstGeom prst="rect">
            <a:avLst/>
          </a:prstGeom>
        </p:spPr>
      </p:pic>
      <p:pic>
        <p:nvPicPr>
          <p:cNvPr id="5" name="图片 4"/>
          <p:cNvPicPr>
            <a:picLocks noChangeAspect="1"/>
          </p:cNvPicPr>
          <p:nvPr/>
        </p:nvPicPr>
        <p:blipFill>
          <a:blip r:embed="rId4">
            <a:clrChange>
              <a:clrFrom>
                <a:srgbClr val="706F6A"/>
              </a:clrFrom>
              <a:clrTo>
                <a:srgbClr val="706F6A">
                  <a:alpha val="0"/>
                </a:srgbClr>
              </a:clrTo>
            </a:clrChange>
            <a:extLst>
              <a:ext uri="{28A0092B-C50C-407E-A947-70E740481C1C}">
                <a14:useLocalDpi xmlns:a14="http://schemas.microsoft.com/office/drawing/2010/main" val="0"/>
              </a:ext>
            </a:extLst>
          </a:blip>
          <a:stretch>
            <a:fillRect/>
          </a:stretch>
        </p:blipFill>
        <p:spPr>
          <a:xfrm rot="18266621">
            <a:off x="1851892" y="2247844"/>
            <a:ext cx="2163339" cy="1298003"/>
          </a:xfrm>
          <a:prstGeom prst="rect">
            <a:avLst/>
          </a:prstGeom>
        </p:spPr>
      </p:pic>
      <p:sp>
        <p:nvSpPr>
          <p:cNvPr id="8" name="文本框 7"/>
          <p:cNvSpPr txBox="1"/>
          <p:nvPr/>
        </p:nvSpPr>
        <p:spPr>
          <a:xfrm>
            <a:off x="3905536" y="1786519"/>
            <a:ext cx="2456878" cy="523220"/>
          </a:xfrm>
          <a:prstGeom prst="rect">
            <a:avLst/>
          </a:prstGeom>
          <a:noFill/>
        </p:spPr>
        <p:txBody>
          <a:bodyPr wrap="square" rtlCol="0">
            <a:spAutoFit/>
          </a:bodyPr>
          <a:lstStyle/>
          <a:p>
            <a:r>
              <a:rPr lang="en-US" altLang="zh-CN" sz="2800" dirty="0" smtClean="0"/>
              <a:t>Electrode array</a:t>
            </a:r>
            <a:endParaRPr lang="zh-CN" altLang="en-US" sz="2800" dirty="0"/>
          </a:p>
        </p:txBody>
      </p:sp>
      <p:pic>
        <p:nvPicPr>
          <p:cNvPr id="3" name="图片 2"/>
          <p:cNvPicPr>
            <a:picLocks noChangeAspect="1"/>
          </p:cNvPicPr>
          <p:nvPr/>
        </p:nvPicPr>
        <p:blipFill rotWithShape="1">
          <a:blip r:embed="rId5"/>
          <a:srcRect l="606" b="3609"/>
          <a:stretch/>
        </p:blipFill>
        <p:spPr>
          <a:xfrm>
            <a:off x="5315754" y="2534337"/>
            <a:ext cx="3209547" cy="1556775"/>
          </a:xfrm>
          <a:prstGeom prst="rect">
            <a:avLst/>
          </a:prstGeom>
        </p:spPr>
      </p:pic>
      <p:pic>
        <p:nvPicPr>
          <p:cNvPr id="7" name="图片 6"/>
          <p:cNvPicPr>
            <a:picLocks noChangeAspect="1"/>
          </p:cNvPicPr>
          <p:nvPr/>
        </p:nvPicPr>
        <p:blipFill rotWithShape="1">
          <a:blip r:embed="rId6"/>
          <a:srcRect r="566"/>
          <a:stretch/>
        </p:blipFill>
        <p:spPr>
          <a:xfrm>
            <a:off x="5315754" y="4681161"/>
            <a:ext cx="3209547" cy="1568561"/>
          </a:xfrm>
          <a:prstGeom prst="rect">
            <a:avLst/>
          </a:prstGeom>
        </p:spPr>
      </p:pic>
      <p:pic>
        <p:nvPicPr>
          <p:cNvPr id="9" name="图片 8"/>
          <p:cNvPicPr>
            <a:picLocks noChangeAspect="1"/>
          </p:cNvPicPr>
          <p:nvPr/>
        </p:nvPicPr>
        <p:blipFill>
          <a:blip r:embed="rId7"/>
          <a:stretch>
            <a:fillRect/>
          </a:stretch>
        </p:blipFill>
        <p:spPr>
          <a:xfrm>
            <a:off x="5315754" y="4678179"/>
            <a:ext cx="3214309" cy="1565580"/>
          </a:xfrm>
          <a:prstGeom prst="rect">
            <a:avLst/>
          </a:prstGeom>
        </p:spPr>
      </p:pic>
      <p:sp>
        <p:nvSpPr>
          <p:cNvPr id="18" name="下箭头 17"/>
          <p:cNvSpPr/>
          <p:nvPr/>
        </p:nvSpPr>
        <p:spPr>
          <a:xfrm>
            <a:off x="6529839" y="4216430"/>
            <a:ext cx="781375" cy="336431"/>
          </a:xfrm>
          <a:prstGeom prst="downArrow">
            <a:avLst>
              <a:gd name="adj1" fmla="val 72830"/>
              <a:gd name="adj2" fmla="val 50000"/>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522058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par>
                          <p:cTn id="18" fill="hold">
                            <p:stCondLst>
                              <p:cond delay="500"/>
                            </p:stCondLst>
                            <p:childTnLst>
                              <p:par>
                                <p:cTn id="19" presetID="47" presetClass="entr" presetSubtype="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412990" y="2494801"/>
            <a:ext cx="4443682" cy="3785652"/>
          </a:xfrm>
          <a:prstGeom prst="rect">
            <a:avLst/>
          </a:prstGeom>
          <a:noFill/>
        </p:spPr>
        <p:txBody>
          <a:bodyPr wrap="square" rtlCol="0">
            <a:spAutoFit/>
          </a:bodyPr>
          <a:lstStyle/>
          <a:p>
            <a:r>
              <a:rPr lang="en-US" altLang="zh-CN" sz="4800" dirty="0" smtClean="0">
                <a:solidFill>
                  <a:schemeClr val="bg1">
                    <a:lumMod val="50000"/>
                  </a:schemeClr>
                </a:solidFill>
              </a:rPr>
              <a:t>Binning</a:t>
            </a:r>
          </a:p>
          <a:p>
            <a:r>
              <a:rPr lang="en-US" altLang="zh-CN" sz="4800" dirty="0" smtClean="0"/>
              <a:t>Optimization</a:t>
            </a:r>
            <a:endParaRPr lang="zh-CN" altLang="en-US" sz="4800" dirty="0" smtClean="0"/>
          </a:p>
          <a:p>
            <a:endParaRPr lang="en-US" altLang="zh-CN" sz="4800" dirty="0" smtClean="0"/>
          </a:p>
          <a:p>
            <a:r>
              <a:rPr lang="en-US" altLang="zh-CN" sz="4800" dirty="0" smtClean="0">
                <a:solidFill>
                  <a:schemeClr val="bg1">
                    <a:lumMod val="50000"/>
                  </a:schemeClr>
                </a:solidFill>
              </a:rPr>
              <a:t>Normalization</a:t>
            </a:r>
          </a:p>
          <a:p>
            <a:r>
              <a:rPr lang="en-US" altLang="zh-CN" sz="4800" dirty="0" smtClean="0"/>
              <a:t>Z-score</a:t>
            </a:r>
          </a:p>
        </p:txBody>
      </p:sp>
      <p:sp>
        <p:nvSpPr>
          <p:cNvPr id="17" name="下箭头 16"/>
          <p:cNvSpPr/>
          <p:nvPr/>
        </p:nvSpPr>
        <p:spPr>
          <a:xfrm>
            <a:off x="6529839" y="4219412"/>
            <a:ext cx="781375" cy="336431"/>
          </a:xfrm>
          <a:prstGeom prst="downArrow">
            <a:avLst>
              <a:gd name="adj1" fmla="val 72830"/>
              <a:gd name="adj2" fmla="val 50000"/>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pic>
        <p:nvPicPr>
          <p:cNvPr id="10" name="图片 9"/>
          <p:cNvPicPr>
            <a:picLocks noChangeAspect="1"/>
          </p:cNvPicPr>
          <p:nvPr/>
        </p:nvPicPr>
        <p:blipFill rotWithShape="1">
          <a:blip r:embed="rId2"/>
          <a:srcRect l="606" b="3609"/>
          <a:stretch/>
        </p:blipFill>
        <p:spPr>
          <a:xfrm>
            <a:off x="5315754" y="2534337"/>
            <a:ext cx="3209547" cy="1556775"/>
          </a:xfrm>
          <a:prstGeom prst="rect">
            <a:avLst/>
          </a:prstGeom>
        </p:spPr>
      </p:pic>
      <p:pic>
        <p:nvPicPr>
          <p:cNvPr id="18" name="图片 17"/>
          <p:cNvPicPr>
            <a:picLocks noChangeAspect="1"/>
          </p:cNvPicPr>
          <p:nvPr/>
        </p:nvPicPr>
        <p:blipFill>
          <a:blip r:embed="rId3"/>
          <a:stretch>
            <a:fillRect/>
          </a:stretch>
        </p:blipFill>
        <p:spPr>
          <a:xfrm>
            <a:off x="5315754" y="4684143"/>
            <a:ext cx="3214309" cy="1565580"/>
          </a:xfrm>
          <a:prstGeom prst="rect">
            <a:avLst/>
          </a:prstGeom>
        </p:spPr>
      </p:pic>
      <p:sp>
        <p:nvSpPr>
          <p:cNvPr id="21" name="标题 1"/>
          <p:cNvSpPr txBox="1">
            <a:spLocks/>
          </p:cNvSpPr>
          <p:nvPr/>
        </p:nvSpPr>
        <p:spPr>
          <a:xfrm>
            <a:off x="300844" y="216281"/>
            <a:ext cx="8549855" cy="13601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mtClean="0"/>
              <a:t>From </a:t>
            </a:r>
            <a:r>
              <a:rPr lang="en-US" altLang="zh-CN" smtClean="0">
                <a:solidFill>
                  <a:schemeClr val="bg1">
                    <a:lumMod val="50000"/>
                  </a:schemeClr>
                </a:solidFill>
              </a:rPr>
              <a:t>Spikes</a:t>
            </a:r>
            <a:r>
              <a:rPr lang="en-US" altLang="zh-CN" smtClean="0"/>
              <a:t> to </a:t>
            </a:r>
            <a:r>
              <a:rPr lang="en-US" altLang="zh-CN" smtClean="0">
                <a:solidFill>
                  <a:schemeClr val="bg1">
                    <a:lumMod val="50000"/>
                  </a:schemeClr>
                </a:solidFill>
              </a:rPr>
              <a:t>Assembly Activations</a:t>
            </a:r>
            <a:endParaRPr lang="zh-CN" altLang="en-US" dirty="0">
              <a:solidFill>
                <a:schemeClr val="bg1">
                  <a:lumMod val="50000"/>
                </a:schemeClr>
              </a:solidFill>
            </a:endParaRPr>
          </a:p>
        </p:txBody>
      </p:sp>
    </p:spTree>
    <p:extLst>
      <p:ext uri="{BB962C8B-B14F-4D97-AF65-F5344CB8AC3E}">
        <p14:creationId xmlns:p14="http://schemas.microsoft.com/office/powerpoint/2010/main" val="7831188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a:lum contrast="20000"/>
          </a:blip>
          <a:srcRect b="48468"/>
          <a:stretch/>
        </p:blipFill>
        <p:spPr>
          <a:xfrm>
            <a:off x="2913788" y="1967713"/>
            <a:ext cx="6074008" cy="1488640"/>
          </a:xfrm>
          <a:prstGeom prst="rect">
            <a:avLst/>
          </a:prstGeom>
          <a:noFill/>
          <a:ln>
            <a:noFill/>
          </a:ln>
        </p:spPr>
      </p:pic>
      <p:pic>
        <p:nvPicPr>
          <p:cNvPr id="9" name="图片 8"/>
          <p:cNvPicPr>
            <a:picLocks noChangeAspect="1"/>
          </p:cNvPicPr>
          <p:nvPr/>
        </p:nvPicPr>
        <p:blipFill rotWithShape="1">
          <a:blip r:embed="rId2">
            <a:lum contrast="20000"/>
          </a:blip>
          <a:srcRect t="51269" r="7732"/>
          <a:stretch/>
        </p:blipFill>
        <p:spPr>
          <a:xfrm>
            <a:off x="2913788" y="4492415"/>
            <a:ext cx="5642553" cy="1484153"/>
          </a:xfrm>
          <a:prstGeom prst="rect">
            <a:avLst/>
          </a:prstGeom>
        </p:spPr>
      </p:pic>
      <p:graphicFrame>
        <p:nvGraphicFramePr>
          <p:cNvPr id="11" name="图示 10"/>
          <p:cNvGraphicFramePr/>
          <p:nvPr>
            <p:extLst>
              <p:ext uri="{D42A27DB-BD31-4B8C-83A1-F6EECF244321}">
                <p14:modId xmlns:p14="http://schemas.microsoft.com/office/powerpoint/2010/main" val="3255620246"/>
              </p:ext>
            </p:extLst>
          </p:nvPr>
        </p:nvGraphicFramePr>
        <p:xfrm>
          <a:off x="574084" y="1967714"/>
          <a:ext cx="1582520" cy="40088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2" name="组合 11"/>
          <p:cNvGrpSpPr/>
          <p:nvPr/>
        </p:nvGrpSpPr>
        <p:grpSpPr>
          <a:xfrm rot="5400000">
            <a:off x="2143985" y="2437032"/>
            <a:ext cx="659599" cy="550001"/>
            <a:chOff x="461460" y="1557443"/>
            <a:chExt cx="659599" cy="550001"/>
          </a:xfrm>
        </p:grpSpPr>
        <p:sp>
          <p:nvSpPr>
            <p:cNvPr id="13" name="右箭头 12"/>
            <p:cNvSpPr/>
            <p:nvPr/>
          </p:nvSpPr>
          <p:spPr>
            <a:xfrm rot="5400000">
              <a:off x="516259" y="1502644"/>
              <a:ext cx="550001" cy="659599"/>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右箭头 4"/>
            <p:cNvSpPr/>
            <p:nvPr/>
          </p:nvSpPr>
          <p:spPr>
            <a:xfrm>
              <a:off x="593380" y="1557443"/>
              <a:ext cx="395759" cy="3850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p:txBody>
        </p:sp>
      </p:grpSp>
      <p:grpSp>
        <p:nvGrpSpPr>
          <p:cNvPr id="15" name="组合 14"/>
          <p:cNvGrpSpPr/>
          <p:nvPr/>
        </p:nvGrpSpPr>
        <p:grpSpPr>
          <a:xfrm rot="16200000">
            <a:off x="2226486" y="4959490"/>
            <a:ext cx="659599" cy="550001"/>
            <a:chOff x="461460" y="1557443"/>
            <a:chExt cx="659599" cy="550001"/>
          </a:xfrm>
        </p:grpSpPr>
        <p:sp>
          <p:nvSpPr>
            <p:cNvPr id="16" name="右箭头 15"/>
            <p:cNvSpPr/>
            <p:nvPr/>
          </p:nvSpPr>
          <p:spPr>
            <a:xfrm rot="5400000">
              <a:off x="516259" y="1502644"/>
              <a:ext cx="550001" cy="659599"/>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7" name="右箭头 4"/>
            <p:cNvSpPr/>
            <p:nvPr/>
          </p:nvSpPr>
          <p:spPr>
            <a:xfrm>
              <a:off x="593380" y="1557443"/>
              <a:ext cx="395759" cy="3850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p:txBody>
        </p:sp>
      </p:grpSp>
      <p:pic>
        <p:nvPicPr>
          <p:cNvPr id="18" name="图片 17"/>
          <p:cNvPicPr>
            <a:picLocks noChangeAspect="1"/>
          </p:cNvPicPr>
          <p:nvPr/>
        </p:nvPicPr>
        <p:blipFill>
          <a:blip r:embed="rId8"/>
          <a:stretch>
            <a:fillRect/>
          </a:stretch>
        </p:blipFill>
        <p:spPr>
          <a:xfrm>
            <a:off x="5735064" y="3913290"/>
            <a:ext cx="2780472" cy="991401"/>
          </a:xfrm>
          <a:prstGeom prst="rect">
            <a:avLst/>
          </a:prstGeom>
        </p:spPr>
      </p:pic>
      <p:sp>
        <p:nvSpPr>
          <p:cNvPr id="20" name="标题 1"/>
          <p:cNvSpPr>
            <a:spLocks noGrp="1"/>
          </p:cNvSpPr>
          <p:nvPr>
            <p:ph type="title"/>
          </p:nvPr>
        </p:nvSpPr>
        <p:spPr>
          <a:xfrm>
            <a:off x="300844" y="216281"/>
            <a:ext cx="8549855" cy="1360157"/>
          </a:xfrm>
        </p:spPr>
        <p:txBody>
          <a:bodyPr>
            <a:noAutofit/>
          </a:bodyPr>
          <a:lstStyle/>
          <a:p>
            <a:pPr algn="ctr"/>
            <a:r>
              <a:rPr lang="en-US" altLang="zh-CN" dirty="0" smtClean="0"/>
              <a:t>From </a:t>
            </a:r>
            <a:r>
              <a:rPr lang="en-US" altLang="zh-CN" dirty="0" smtClean="0">
                <a:solidFill>
                  <a:schemeClr val="bg1">
                    <a:lumMod val="50000"/>
                  </a:schemeClr>
                </a:solidFill>
              </a:rPr>
              <a:t>Spikes</a:t>
            </a:r>
            <a:r>
              <a:rPr lang="en-US" altLang="zh-CN" dirty="0" smtClean="0"/>
              <a:t> to </a:t>
            </a:r>
            <a:r>
              <a:rPr lang="en-US" altLang="zh-CN" dirty="0">
                <a:solidFill>
                  <a:schemeClr val="bg1">
                    <a:lumMod val="50000"/>
                  </a:schemeClr>
                </a:solidFill>
              </a:rPr>
              <a:t>Assembly Activations</a:t>
            </a:r>
            <a:endParaRPr lang="zh-CN" altLang="en-US" dirty="0">
              <a:solidFill>
                <a:schemeClr val="bg1">
                  <a:lumMod val="50000"/>
                </a:schemeClr>
              </a:solidFill>
            </a:endParaRPr>
          </a:p>
        </p:txBody>
      </p:sp>
    </p:spTree>
    <p:extLst>
      <p:ext uri="{BB962C8B-B14F-4D97-AF65-F5344CB8AC3E}">
        <p14:creationId xmlns:p14="http://schemas.microsoft.com/office/powerpoint/2010/main" val="193757078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ill Sans MT">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467</TotalTime>
  <Words>976</Words>
  <Application>Microsoft Office PowerPoint</Application>
  <PresentationFormat>On-screen Show (4:3)</PresentationFormat>
  <Paragraphs>132</Paragraphs>
  <Slides>27</Slides>
  <Notes>12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宋体</vt:lpstr>
      <vt:lpstr>Arial</vt:lpstr>
      <vt:lpstr>Calibri</vt:lpstr>
      <vt:lpstr>Gill Sans MT</vt:lpstr>
      <vt:lpstr>华文中宋</vt:lpstr>
      <vt:lpstr>Office 主题</vt:lpstr>
      <vt:lpstr>An Investigation of Hebbian Phase Sequences as Assembly Graphs</vt:lpstr>
      <vt:lpstr>Cell Assemblies:  Basic Unit of Neural Grammar</vt:lpstr>
      <vt:lpstr>How might this work?</vt:lpstr>
      <vt:lpstr>Evidence that this is a thing</vt:lpstr>
      <vt:lpstr>Challenges </vt:lpstr>
      <vt:lpstr>From Spikes to Graphs</vt:lpstr>
      <vt:lpstr>From Spikes to Assembly Activations</vt:lpstr>
      <vt:lpstr>PowerPoint Presentation</vt:lpstr>
      <vt:lpstr>From Spikes to Assembly Activations</vt:lpstr>
      <vt:lpstr>From Spikes to Assembly Activations</vt:lpstr>
      <vt:lpstr>From Spikes to Assembly Activations</vt:lpstr>
      <vt:lpstr>PowerPoint Presentation</vt:lpstr>
      <vt:lpstr>From assemblies to graphs </vt:lpstr>
      <vt:lpstr>Graph Attributes</vt:lpstr>
      <vt:lpstr>Parameters that shape the graph</vt:lpstr>
      <vt:lpstr>Graph parameters and attributes</vt:lpstr>
      <vt:lpstr>Results: descriptive statistics</vt:lpstr>
      <vt:lpstr>Results: descriptive statistics</vt:lpstr>
      <vt:lpstr>Results: Naïve classifier</vt:lpstr>
      <vt:lpstr>Results: Naïve classifier</vt:lpstr>
      <vt:lpstr>Results: Naïve classifier</vt:lpstr>
      <vt:lpstr>Results: Naïve classifier</vt:lpstr>
      <vt:lpstr>Results: Naïve classifier</vt:lpstr>
      <vt:lpstr>Summary of results</vt:lpstr>
      <vt:lpstr>Future Directions</vt:lpstr>
      <vt:lpstr>Supplementary: Bayes Classifier</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investigation of Hebbian phase sequences as assembly graphs</dc:title>
  <dc:creator>许多</dc:creator>
  <cp:lastModifiedBy>Will H</cp:lastModifiedBy>
  <cp:revision>27</cp:revision>
  <dcterms:created xsi:type="dcterms:W3CDTF">2015-04-07T13:51:33Z</dcterms:created>
  <dcterms:modified xsi:type="dcterms:W3CDTF">2015-04-07T16:58:02Z</dcterms:modified>
</cp:coreProperties>
</file>